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70" r:id="rId6"/>
    <p:sldId id="278" r:id="rId7"/>
    <p:sldId id="271" r:id="rId8"/>
    <p:sldId id="275" r:id="rId9"/>
    <p:sldId id="276" r:id="rId10"/>
    <p:sldId id="260" r:id="rId11"/>
    <p:sldId id="261" r:id="rId12"/>
    <p:sldId id="277" r:id="rId13"/>
    <p:sldId id="279" r:id="rId14"/>
    <p:sldId id="269" r:id="rId15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935">
          <p15:clr>
            <a:srgbClr val="A4A3A4"/>
          </p15:clr>
        </p15:guide>
        <p15:guide id="2" pos="3840">
          <p15:clr>
            <a:srgbClr val="A4A3A4"/>
          </p15:clr>
        </p15:guide>
        <p15:guide id="3" orient="horz" pos="3929">
          <p15:clr>
            <a:srgbClr val="A4A3A4"/>
          </p15:clr>
        </p15:guide>
        <p15:guide id="4" pos="7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3" roundtripDataSignature="AMtx7mjASVCaWBxXBdJwKylq0GxPtGOeZ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794" autoAdjust="0"/>
  </p:normalViewPr>
  <p:slideViewPr>
    <p:cSldViewPr snapToGrid="0">
      <p:cViewPr varScale="1">
        <p:scale>
          <a:sx n="75" d="100"/>
          <a:sy n="75" d="100"/>
        </p:scale>
        <p:origin x="874" y="43"/>
      </p:cViewPr>
      <p:guideLst>
        <p:guide orient="horz" pos="935"/>
        <p:guide pos="3840"/>
        <p:guide orient="horz" pos="3929"/>
        <p:guide pos="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customschemas.google.com/relationships/presentationmetadata" Target="metadata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‹N°›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8" name="Google Shape;15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474038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47121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913148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" name="Google Shape;10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" name="Google Shape;11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8" name="Google Shape;15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39575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8" name="Google Shape;15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71269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8" name="Google Shape;15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92110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8" name="Google Shape;15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882172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8" name="Google Shape;15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101680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ver">
  <p:cSld name="1_Cover">
    <p:bg>
      <p:bgPr>
        <a:solidFill>
          <a:schemeClr val="lt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16"/>
          <p:cNvSpPr/>
          <p:nvPr/>
        </p:nvSpPr>
        <p:spPr>
          <a:xfrm>
            <a:off x="168965" y="5705061"/>
            <a:ext cx="983974" cy="1083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2 : 2 columns">
  <p:cSld name="Content 2 : 2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5"/>
          <p:cNvSpPr/>
          <p:nvPr/>
        </p:nvSpPr>
        <p:spPr>
          <a:xfrm>
            <a:off x="6039293" y="0"/>
            <a:ext cx="6152708" cy="6858000"/>
          </a:xfrm>
          <a:prstGeom prst="rect">
            <a:avLst/>
          </a:prstGeom>
          <a:solidFill>
            <a:srgbClr val="206FA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76;p25"/>
          <p:cNvSpPr/>
          <p:nvPr/>
        </p:nvSpPr>
        <p:spPr>
          <a:xfrm>
            <a:off x="0" y="360000"/>
            <a:ext cx="1610436" cy="108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25"/>
          <p:cNvSpPr txBox="1">
            <a:spLocks noGrp="1"/>
          </p:cNvSpPr>
          <p:nvPr>
            <p:ph type="body" idx="1"/>
          </p:nvPr>
        </p:nvSpPr>
        <p:spPr>
          <a:xfrm>
            <a:off x="1057275" y="1591955"/>
            <a:ext cx="4621189" cy="4574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6FAB"/>
              </a:buClr>
              <a:buSzPts val="1200"/>
              <a:buNone/>
              <a:defRPr sz="1200">
                <a:solidFill>
                  <a:srgbClr val="206FA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111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43D8D"/>
              </a:buClr>
              <a:buSzPts val="1300"/>
              <a:buAutoNum type="arabicPeriod"/>
              <a:defRPr>
                <a:solidFill>
                  <a:srgbClr val="143D8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111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43D8D"/>
              </a:buClr>
              <a:buSzPts val="1300"/>
              <a:buAutoNum type="alphaLcParenR"/>
              <a:defRPr>
                <a:solidFill>
                  <a:srgbClr val="143D8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111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43D8D"/>
              </a:buClr>
              <a:buSzPts val="1300"/>
              <a:buFont typeface="Arial"/>
              <a:buChar char="•"/>
              <a:defRPr>
                <a:solidFill>
                  <a:srgbClr val="143D8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43D8D"/>
              </a:buClr>
              <a:buSzPts val="1800"/>
              <a:buNone/>
              <a:defRPr>
                <a:solidFill>
                  <a:srgbClr val="143D8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25"/>
          <p:cNvSpPr txBox="1">
            <a:spLocks noGrp="1"/>
          </p:cNvSpPr>
          <p:nvPr>
            <p:ph type="body" idx="2"/>
          </p:nvPr>
        </p:nvSpPr>
        <p:spPr>
          <a:xfrm>
            <a:off x="6467474" y="1578167"/>
            <a:ext cx="4667251" cy="4581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3D8D"/>
              </a:buClr>
              <a:buSzPts val="1200"/>
              <a:buNone/>
              <a:defRPr sz="1200">
                <a:solidFill>
                  <a:srgbClr val="143D8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111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43D8D"/>
              </a:buClr>
              <a:buSzPts val="1300"/>
              <a:buAutoNum type="arabicPeriod"/>
              <a:defRPr>
                <a:solidFill>
                  <a:srgbClr val="143D8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111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43D8D"/>
              </a:buClr>
              <a:buSzPts val="1300"/>
              <a:buAutoNum type="alphaLcParenR"/>
              <a:defRPr>
                <a:solidFill>
                  <a:srgbClr val="143D8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111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43D8D"/>
              </a:buClr>
              <a:buSzPts val="1300"/>
              <a:buFont typeface="Arial"/>
              <a:buChar char="•"/>
              <a:defRPr>
                <a:solidFill>
                  <a:srgbClr val="143D8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43D8D"/>
              </a:buClr>
              <a:buSzPts val="1800"/>
              <a:buNone/>
              <a:defRPr>
                <a:solidFill>
                  <a:srgbClr val="143D8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25"/>
          <p:cNvSpPr txBox="1">
            <a:spLocks noGrp="1"/>
          </p:cNvSpPr>
          <p:nvPr>
            <p:ph type="title"/>
          </p:nvPr>
        </p:nvSpPr>
        <p:spPr>
          <a:xfrm>
            <a:off x="1057275" y="360000"/>
            <a:ext cx="10067925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6FAB"/>
              </a:buClr>
              <a:buSzPts val="2400"/>
              <a:buFont typeface="Arial"/>
              <a:buNone/>
              <a:defRPr sz="2400" b="0" i="0" cap="none">
                <a:solidFill>
                  <a:srgbClr val="206FAB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5"/>
          <p:cNvSpPr txBox="1">
            <a:spLocks noGrp="1"/>
          </p:cNvSpPr>
          <p:nvPr>
            <p:ph type="body" idx="3"/>
          </p:nvPr>
        </p:nvSpPr>
        <p:spPr>
          <a:xfrm>
            <a:off x="1057275" y="1008063"/>
            <a:ext cx="10067925" cy="32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06FAB"/>
              </a:buClr>
              <a:buSzPts val="1600"/>
              <a:buFont typeface="Calibri"/>
              <a:buNone/>
              <a:defRPr sz="1600">
                <a:solidFill>
                  <a:srgbClr val="206FAB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43D8D"/>
              </a:buClr>
              <a:buSzPts val="1800"/>
              <a:buAutoNum type="arabicPeriod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43D8D"/>
              </a:buClr>
              <a:buSzPts val="1800"/>
              <a:buAutoNum type="alphaLcParenR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43D8D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43D8D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5"/>
          <p:cNvSpPr txBox="1"/>
          <p:nvPr/>
        </p:nvSpPr>
        <p:spPr>
          <a:xfrm>
            <a:off x="11356773" y="6299653"/>
            <a:ext cx="835227" cy="319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‹N°›</a:t>
            </a:fld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2" name="Google Shape;82;p25" descr="Une image contenant texte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018" y="6110978"/>
            <a:ext cx="696438" cy="6964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7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3D8D"/>
              </a:buClr>
              <a:buSzPts val="5200"/>
              <a:buFont typeface="Calibri"/>
              <a:buNone/>
              <a:defRPr sz="6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8" name="Google Shape;18;p17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3D8D"/>
              </a:buClr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3D8D"/>
              </a:buClr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3D8D"/>
              </a:buClr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3D8D"/>
              </a:buClr>
              <a:buSzPts val="2800"/>
              <a:buFont typeface="Arial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3D8D"/>
              </a:buClr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9" name="Google Shape;19;p1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inal 1">
  <p:cSld name="final 1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oogle Shape;21;p18"/>
          <p:cNvGrpSpPr/>
          <p:nvPr/>
        </p:nvGrpSpPr>
        <p:grpSpPr>
          <a:xfrm>
            <a:off x="4772193" y="5479197"/>
            <a:ext cx="2647613" cy="416689"/>
            <a:chOff x="1757968" y="3631497"/>
            <a:chExt cx="2647613" cy="416689"/>
          </a:xfrm>
        </p:grpSpPr>
        <p:sp>
          <p:nvSpPr>
            <p:cNvPr id="22" name="Google Shape;22;p18"/>
            <p:cNvSpPr/>
            <p:nvPr/>
          </p:nvSpPr>
          <p:spPr>
            <a:xfrm>
              <a:off x="1757968" y="3705763"/>
              <a:ext cx="2647613" cy="3424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600">
                  <a:solidFill>
                    <a:srgbClr val="757070"/>
                  </a:solidFill>
                  <a:latin typeface="Arial"/>
                  <a:ea typeface="Arial"/>
                  <a:cs typeface="Arial"/>
                  <a:sym typeface="Arial"/>
                </a:rPr>
                <a:t>Suivez nous sur Facebook!</a:t>
              </a:r>
              <a:endParaRPr/>
            </a:p>
          </p:txBody>
        </p:sp>
        <p:cxnSp>
          <p:nvCxnSpPr>
            <p:cNvPr id="23" name="Google Shape;23;p18"/>
            <p:cNvCxnSpPr/>
            <p:nvPr/>
          </p:nvCxnSpPr>
          <p:spPr>
            <a:xfrm>
              <a:off x="2343637" y="3631497"/>
              <a:ext cx="1228626" cy="0"/>
            </a:xfrm>
            <a:prstGeom prst="straightConnector1">
              <a:avLst/>
            </a:prstGeom>
            <a:noFill/>
            <a:ln w="9525" cap="flat" cmpd="sng">
              <a:solidFill>
                <a:srgbClr val="75707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pic>
        <p:nvPicPr>
          <p:cNvPr id="24" name="Google Shape;24;p18" descr="Une image contenant eau, nageant&#10;&#10;Description générée automatiquement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381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18" descr="Une image contenant oiseau de proie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243954"/>
            <a:ext cx="12192000" cy="2436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18" descr="Une image contenant texte&#10;&#10;Description générée automatiquemen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479197"/>
            <a:ext cx="1272745" cy="1272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935701" y="5577290"/>
            <a:ext cx="1068433" cy="1174652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18"/>
          <p:cNvSpPr/>
          <p:nvPr/>
        </p:nvSpPr>
        <p:spPr>
          <a:xfrm>
            <a:off x="3170516" y="4304527"/>
            <a:ext cx="5603318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5000" b="1">
                <a:solidFill>
                  <a:srgbClr val="206FAB"/>
                </a:solidFill>
                <a:latin typeface="Arial"/>
                <a:ea typeface="Arial"/>
                <a:cs typeface="Arial"/>
                <a:sym typeface="Arial"/>
              </a:rPr>
              <a:t>MERCI</a:t>
            </a:r>
            <a:endParaRPr sz="5000">
              <a:solidFill>
                <a:srgbClr val="206FA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>
  <p:cSld name="Cover">
    <p:bg>
      <p:bgPr>
        <a:solidFill>
          <a:schemeClr val="lt1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Google Shape;30;p19"/>
          <p:cNvCxnSpPr/>
          <p:nvPr/>
        </p:nvCxnSpPr>
        <p:spPr>
          <a:xfrm>
            <a:off x="1344179" y="3837781"/>
            <a:ext cx="2645930" cy="0"/>
          </a:xfrm>
          <a:prstGeom prst="straightConnector1">
            <a:avLst/>
          </a:prstGeom>
          <a:noFill/>
          <a:ln w="9525" cap="flat" cmpd="sng">
            <a:solidFill>
              <a:srgbClr val="75707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1" name="Google Shape;31;p19"/>
          <p:cNvSpPr/>
          <p:nvPr/>
        </p:nvSpPr>
        <p:spPr>
          <a:xfrm>
            <a:off x="168965" y="5705061"/>
            <a:ext cx="983974" cy="1083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" name="Google Shape;32;p19" descr="Une image contenant eau, nageant&#10;&#10;Description générée automatiquement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381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19" descr="Une image contenant oiseau de proie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127062"/>
            <a:ext cx="12192000" cy="2436348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19"/>
          <p:cNvSpPr txBox="1">
            <a:spLocks noGrp="1"/>
          </p:cNvSpPr>
          <p:nvPr>
            <p:ph type="body" idx="1"/>
          </p:nvPr>
        </p:nvSpPr>
        <p:spPr>
          <a:xfrm>
            <a:off x="1344339" y="4176662"/>
            <a:ext cx="6316663" cy="817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06FAB"/>
              </a:buClr>
              <a:buSzPts val="4000"/>
              <a:buNone/>
              <a:defRPr sz="4000" b="1" u="sng">
                <a:solidFill>
                  <a:srgbClr val="206FAB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43D8D"/>
              </a:buClr>
              <a:buSzPts val="1800"/>
              <a:buAutoNum type="arabicPeriod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43D8D"/>
              </a:buClr>
              <a:buSzPts val="1800"/>
              <a:buAutoNum type="alphaLcParenR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43D8D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43D8D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19"/>
          <p:cNvSpPr txBox="1">
            <a:spLocks noGrp="1"/>
          </p:cNvSpPr>
          <p:nvPr>
            <p:ph type="body" idx="2"/>
          </p:nvPr>
        </p:nvSpPr>
        <p:spPr>
          <a:xfrm>
            <a:off x="1344179" y="5229610"/>
            <a:ext cx="3790950" cy="471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5A5A5"/>
              </a:buClr>
              <a:buSzPts val="2800"/>
              <a:buNone/>
              <a:defRPr sz="2800">
                <a:solidFill>
                  <a:srgbClr val="A5A5A5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43D8D"/>
              </a:buClr>
              <a:buSzPts val="1800"/>
              <a:buAutoNum type="arabicPeriod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43D8D"/>
              </a:buClr>
              <a:buSzPts val="1800"/>
              <a:buAutoNum type="alphaLcParenR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43D8D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43D8D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9"/>
          <p:cNvSpPr txBox="1">
            <a:spLocks noGrp="1"/>
          </p:cNvSpPr>
          <p:nvPr>
            <p:ph type="body" idx="3"/>
          </p:nvPr>
        </p:nvSpPr>
        <p:spPr>
          <a:xfrm>
            <a:off x="1344773" y="5853857"/>
            <a:ext cx="3643312" cy="484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5A5A5"/>
              </a:buClr>
              <a:buSzPts val="1600"/>
              <a:buNone/>
              <a:defRPr sz="1600" b="1" i="1">
                <a:solidFill>
                  <a:srgbClr val="A5A5A5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43D8D"/>
              </a:buClr>
              <a:buSzPts val="1800"/>
              <a:buAutoNum type="arabicPeriod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43D8D"/>
              </a:buClr>
              <a:buSzPts val="1800"/>
              <a:buAutoNum type="alphaLcParenR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43D8D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43D8D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7" name="Google Shape;37;p19" descr="Une image contenant texte&#10;&#10;Description générée automatiquemen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03136" y="4008796"/>
            <a:ext cx="1272745" cy="1272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954602" y="5563850"/>
            <a:ext cx="1068433" cy="11746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mmary">
  <p:cSld name="Summary">
    <p:bg>
      <p:bgPr>
        <a:solidFill>
          <a:schemeClr val="lt1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0"/>
          <p:cNvSpPr/>
          <p:nvPr/>
        </p:nvSpPr>
        <p:spPr>
          <a:xfrm>
            <a:off x="-1" y="487906"/>
            <a:ext cx="4897821" cy="1080000"/>
          </a:xfrm>
          <a:prstGeom prst="rect">
            <a:avLst/>
          </a:prstGeom>
          <a:solidFill>
            <a:srgbClr val="206FA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41;p20"/>
          <p:cNvSpPr txBox="1">
            <a:spLocks noGrp="1"/>
          </p:cNvSpPr>
          <p:nvPr>
            <p:ph type="sldNum" idx="12"/>
          </p:nvPr>
        </p:nvSpPr>
        <p:spPr>
          <a:xfrm>
            <a:off x="11356773" y="6299653"/>
            <a:ext cx="835227" cy="319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sp>
        <p:nvSpPr>
          <p:cNvPr id="42" name="Google Shape;42;p20"/>
          <p:cNvSpPr txBox="1">
            <a:spLocks noGrp="1"/>
          </p:cNvSpPr>
          <p:nvPr>
            <p:ph type="title"/>
          </p:nvPr>
        </p:nvSpPr>
        <p:spPr>
          <a:xfrm>
            <a:off x="1047750" y="365125"/>
            <a:ext cx="1007745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0"/>
          <p:cNvSpPr txBox="1">
            <a:spLocks noGrp="1"/>
          </p:cNvSpPr>
          <p:nvPr>
            <p:ph type="body" idx="1"/>
          </p:nvPr>
        </p:nvSpPr>
        <p:spPr>
          <a:xfrm>
            <a:off x="10534082" y="1786270"/>
            <a:ext cx="579178" cy="3977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3D8D"/>
              </a:buClr>
              <a:buSzPts val="1300"/>
              <a:buFont typeface="Calibri"/>
              <a:buNone/>
              <a:defRPr sz="1300" i="1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43D8D"/>
              </a:buClr>
              <a:buSzPts val="1800"/>
              <a:buAutoNum type="arabicPeriod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43D8D"/>
              </a:buClr>
              <a:buSzPts val="1800"/>
              <a:buAutoNum type="alphaLcParenR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43D8D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43D8D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0"/>
          <p:cNvSpPr txBox="1">
            <a:spLocks noGrp="1"/>
          </p:cNvSpPr>
          <p:nvPr>
            <p:ph type="body" idx="2"/>
          </p:nvPr>
        </p:nvSpPr>
        <p:spPr>
          <a:xfrm>
            <a:off x="1047750" y="1786270"/>
            <a:ext cx="9363075" cy="3977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06FAB"/>
              </a:buClr>
              <a:buSzPts val="1400"/>
              <a:buFont typeface="Calibri"/>
              <a:buAutoNum type="romanUcPeriod"/>
              <a:defRPr sz="1400">
                <a:solidFill>
                  <a:srgbClr val="206FAB"/>
                </a:solidFill>
              </a:defRPr>
            </a:lvl1pPr>
            <a:lvl2pPr marL="914400" lvl="1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06FAB"/>
              </a:buClr>
              <a:buSzPts val="1400"/>
              <a:buFont typeface="Calibri"/>
              <a:buAutoNum type="arabicParenR"/>
              <a:defRPr sz="1400">
                <a:solidFill>
                  <a:srgbClr val="206FAB"/>
                </a:solidFill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06FAB"/>
              </a:buClr>
              <a:buSzPts val="1400"/>
              <a:buAutoNum type="alphaLcParenR"/>
              <a:defRPr sz="1400">
                <a:solidFill>
                  <a:srgbClr val="206FAB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06FAB"/>
              </a:buClr>
              <a:buSzPts val="1400"/>
              <a:buFont typeface="Calibri"/>
              <a:buAutoNum type="alphaLcParenR"/>
              <a:defRPr sz="1400">
                <a:solidFill>
                  <a:srgbClr val="206FAB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43D8D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5" name="Google Shape;45;p20" descr="Une image contenant texte&#10;&#10;Description générée automatiquement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2018" y="6110978"/>
            <a:ext cx="696438" cy="6964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1 : 1 column">
  <p:cSld name="Content 1 : 1 colum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1"/>
          <p:cNvSpPr/>
          <p:nvPr/>
        </p:nvSpPr>
        <p:spPr>
          <a:xfrm>
            <a:off x="0" y="360000"/>
            <a:ext cx="1610436" cy="1080000"/>
          </a:xfrm>
          <a:prstGeom prst="rect">
            <a:avLst/>
          </a:prstGeom>
          <a:solidFill>
            <a:srgbClr val="206FA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48;p21"/>
          <p:cNvSpPr txBox="1">
            <a:spLocks noGrp="1"/>
          </p:cNvSpPr>
          <p:nvPr>
            <p:ph type="title"/>
          </p:nvPr>
        </p:nvSpPr>
        <p:spPr>
          <a:xfrm>
            <a:off x="1769165" y="360000"/>
            <a:ext cx="9356035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6FAB"/>
              </a:buClr>
              <a:buSzPts val="2400"/>
              <a:buFont typeface="Arial"/>
              <a:buNone/>
              <a:defRPr sz="2400" b="0" i="0" cap="none">
                <a:solidFill>
                  <a:srgbClr val="206FAB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1"/>
          <p:cNvSpPr txBox="1">
            <a:spLocks noGrp="1"/>
          </p:cNvSpPr>
          <p:nvPr>
            <p:ph type="body" idx="1"/>
          </p:nvPr>
        </p:nvSpPr>
        <p:spPr>
          <a:xfrm>
            <a:off x="1769165" y="1583500"/>
            <a:ext cx="9356035" cy="4505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6FAB"/>
              </a:buClr>
              <a:buSzPts val="1200"/>
              <a:buFont typeface="Arial"/>
              <a:buNone/>
              <a:defRPr sz="1200">
                <a:solidFill>
                  <a:srgbClr val="206FA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111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43D8D"/>
              </a:buClr>
              <a:buSzPts val="1300"/>
              <a:buAutoNum type="arabicPeriod"/>
              <a:defRPr>
                <a:solidFill>
                  <a:srgbClr val="143D8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111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43D8D"/>
              </a:buClr>
              <a:buSzPts val="1300"/>
              <a:buAutoNum type="alphaLcParenR"/>
              <a:defRPr>
                <a:solidFill>
                  <a:srgbClr val="143D8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111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43D8D"/>
              </a:buClr>
              <a:buSzPts val="1300"/>
              <a:buFont typeface="Arial"/>
              <a:buChar char="•"/>
              <a:defRPr>
                <a:solidFill>
                  <a:srgbClr val="143D8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43D8D"/>
              </a:buClr>
              <a:buSzPts val="1800"/>
              <a:buNone/>
              <a:defRPr>
                <a:solidFill>
                  <a:srgbClr val="143D8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21"/>
          <p:cNvSpPr txBox="1">
            <a:spLocks noGrp="1"/>
          </p:cNvSpPr>
          <p:nvPr>
            <p:ph type="body" idx="2"/>
          </p:nvPr>
        </p:nvSpPr>
        <p:spPr>
          <a:xfrm>
            <a:off x="1769165" y="1008063"/>
            <a:ext cx="9356035" cy="32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06FAB"/>
              </a:buClr>
              <a:buSzPts val="1600"/>
              <a:buFont typeface="Calibri"/>
              <a:buNone/>
              <a:defRPr sz="1600">
                <a:solidFill>
                  <a:srgbClr val="206FAB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43D8D"/>
              </a:buClr>
              <a:buSzPts val="1800"/>
              <a:buAutoNum type="arabicPeriod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43D8D"/>
              </a:buClr>
              <a:buSzPts val="1800"/>
              <a:buAutoNum type="alphaLcParenR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43D8D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43D8D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21"/>
          <p:cNvSpPr txBox="1">
            <a:spLocks noGrp="1"/>
          </p:cNvSpPr>
          <p:nvPr>
            <p:ph type="sldNum" idx="12"/>
          </p:nvPr>
        </p:nvSpPr>
        <p:spPr>
          <a:xfrm>
            <a:off x="11356773" y="6299653"/>
            <a:ext cx="835227" cy="319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pic>
        <p:nvPicPr>
          <p:cNvPr id="52" name="Google Shape;52;p21" descr="Une image contenant texte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018" y="6110978"/>
            <a:ext cx="696438" cy="6964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ontent 1 : 1 column">
  <p:cSld name="2_Content 1 : 1 colum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2"/>
          <p:cNvSpPr/>
          <p:nvPr/>
        </p:nvSpPr>
        <p:spPr>
          <a:xfrm rot="5400000">
            <a:off x="10494746" y="265218"/>
            <a:ext cx="1610436" cy="1080000"/>
          </a:xfrm>
          <a:prstGeom prst="rect">
            <a:avLst/>
          </a:prstGeom>
          <a:solidFill>
            <a:srgbClr val="206FA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Google Shape;55;p22"/>
          <p:cNvSpPr txBox="1">
            <a:spLocks noGrp="1"/>
          </p:cNvSpPr>
          <p:nvPr>
            <p:ph type="title"/>
          </p:nvPr>
        </p:nvSpPr>
        <p:spPr>
          <a:xfrm>
            <a:off x="1057275" y="360000"/>
            <a:ext cx="10067925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6FAB"/>
              </a:buClr>
              <a:buSzPts val="2400"/>
              <a:buFont typeface="Arial"/>
              <a:buNone/>
              <a:defRPr sz="2400" b="0" i="0" cap="none">
                <a:solidFill>
                  <a:srgbClr val="206FAB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2"/>
          <p:cNvSpPr txBox="1">
            <a:spLocks noGrp="1"/>
          </p:cNvSpPr>
          <p:nvPr>
            <p:ph type="body" idx="1"/>
          </p:nvPr>
        </p:nvSpPr>
        <p:spPr>
          <a:xfrm>
            <a:off x="1057275" y="1583500"/>
            <a:ext cx="10067925" cy="4505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6FAB"/>
              </a:buClr>
              <a:buSzPts val="1200"/>
              <a:buFont typeface="Arial"/>
              <a:buNone/>
              <a:defRPr sz="1200">
                <a:solidFill>
                  <a:srgbClr val="206FA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111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43D8D"/>
              </a:buClr>
              <a:buSzPts val="1300"/>
              <a:buAutoNum type="arabicPeriod"/>
              <a:defRPr>
                <a:solidFill>
                  <a:srgbClr val="143D8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111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43D8D"/>
              </a:buClr>
              <a:buSzPts val="1300"/>
              <a:buAutoNum type="alphaLcParenR"/>
              <a:defRPr>
                <a:solidFill>
                  <a:srgbClr val="143D8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111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43D8D"/>
              </a:buClr>
              <a:buSzPts val="1300"/>
              <a:buFont typeface="Arial"/>
              <a:buChar char="•"/>
              <a:defRPr>
                <a:solidFill>
                  <a:srgbClr val="143D8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43D8D"/>
              </a:buClr>
              <a:buSzPts val="1800"/>
              <a:buNone/>
              <a:defRPr>
                <a:solidFill>
                  <a:srgbClr val="143D8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22"/>
          <p:cNvSpPr txBox="1">
            <a:spLocks noGrp="1"/>
          </p:cNvSpPr>
          <p:nvPr>
            <p:ph type="body" idx="2"/>
          </p:nvPr>
        </p:nvSpPr>
        <p:spPr>
          <a:xfrm>
            <a:off x="1057275" y="1008063"/>
            <a:ext cx="10067925" cy="32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06FAB"/>
              </a:buClr>
              <a:buSzPts val="1600"/>
              <a:buFont typeface="Calibri"/>
              <a:buNone/>
              <a:defRPr sz="1600">
                <a:solidFill>
                  <a:srgbClr val="206FAB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43D8D"/>
              </a:buClr>
              <a:buSzPts val="1800"/>
              <a:buAutoNum type="arabicPeriod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43D8D"/>
              </a:buClr>
              <a:buSzPts val="1800"/>
              <a:buAutoNum type="alphaLcParenR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43D8D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43D8D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22"/>
          <p:cNvSpPr txBox="1">
            <a:spLocks noGrp="1"/>
          </p:cNvSpPr>
          <p:nvPr>
            <p:ph type="sldNum" idx="12"/>
          </p:nvPr>
        </p:nvSpPr>
        <p:spPr>
          <a:xfrm>
            <a:off x="11356773" y="6299653"/>
            <a:ext cx="835227" cy="319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pic>
        <p:nvPicPr>
          <p:cNvPr id="59" name="Google Shape;59;p22" descr="Une image contenant texte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018" y="6110978"/>
            <a:ext cx="696438" cy="6964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ontent 1 : 1 column">
  <p:cSld name="3_Content 1 : 1 colum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3"/>
          <p:cNvSpPr/>
          <p:nvPr/>
        </p:nvSpPr>
        <p:spPr>
          <a:xfrm rot="5400000">
            <a:off x="8179383" y="2955343"/>
            <a:ext cx="6967959" cy="1057275"/>
          </a:xfrm>
          <a:prstGeom prst="rect">
            <a:avLst/>
          </a:prstGeom>
          <a:solidFill>
            <a:srgbClr val="206FA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62;p23"/>
          <p:cNvSpPr txBox="1">
            <a:spLocks noGrp="1"/>
          </p:cNvSpPr>
          <p:nvPr>
            <p:ph type="title"/>
          </p:nvPr>
        </p:nvSpPr>
        <p:spPr>
          <a:xfrm>
            <a:off x="1057275" y="360000"/>
            <a:ext cx="10067925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6FAB"/>
              </a:buClr>
              <a:buSzPts val="2400"/>
              <a:buFont typeface="Arial"/>
              <a:buNone/>
              <a:defRPr sz="2400" b="0" i="0" cap="none">
                <a:solidFill>
                  <a:srgbClr val="206FAB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3"/>
          <p:cNvSpPr txBox="1">
            <a:spLocks noGrp="1"/>
          </p:cNvSpPr>
          <p:nvPr>
            <p:ph type="body" idx="1"/>
          </p:nvPr>
        </p:nvSpPr>
        <p:spPr>
          <a:xfrm>
            <a:off x="1057275" y="1583500"/>
            <a:ext cx="10067925" cy="4505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6FAB"/>
              </a:buClr>
              <a:buSzPts val="1200"/>
              <a:buFont typeface="Arial"/>
              <a:buNone/>
              <a:defRPr sz="1200">
                <a:solidFill>
                  <a:srgbClr val="206FA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111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43D8D"/>
              </a:buClr>
              <a:buSzPts val="1300"/>
              <a:buAutoNum type="arabicPeriod"/>
              <a:defRPr>
                <a:solidFill>
                  <a:srgbClr val="143D8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111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43D8D"/>
              </a:buClr>
              <a:buSzPts val="1300"/>
              <a:buAutoNum type="alphaLcParenR"/>
              <a:defRPr>
                <a:solidFill>
                  <a:srgbClr val="143D8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111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43D8D"/>
              </a:buClr>
              <a:buSzPts val="1300"/>
              <a:buFont typeface="Arial"/>
              <a:buChar char="•"/>
              <a:defRPr>
                <a:solidFill>
                  <a:srgbClr val="143D8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43D8D"/>
              </a:buClr>
              <a:buSzPts val="1800"/>
              <a:buNone/>
              <a:defRPr>
                <a:solidFill>
                  <a:srgbClr val="143D8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" name="Google Shape;64;p23"/>
          <p:cNvSpPr txBox="1">
            <a:spLocks noGrp="1"/>
          </p:cNvSpPr>
          <p:nvPr>
            <p:ph type="body" idx="2"/>
          </p:nvPr>
        </p:nvSpPr>
        <p:spPr>
          <a:xfrm>
            <a:off x="1057275" y="1008063"/>
            <a:ext cx="10067925" cy="32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06FAB"/>
              </a:buClr>
              <a:buSzPts val="1600"/>
              <a:buFont typeface="Calibri"/>
              <a:buNone/>
              <a:defRPr sz="1600">
                <a:solidFill>
                  <a:srgbClr val="206FAB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43D8D"/>
              </a:buClr>
              <a:buSzPts val="1800"/>
              <a:buAutoNum type="arabicPeriod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43D8D"/>
              </a:buClr>
              <a:buSzPts val="1800"/>
              <a:buAutoNum type="alphaLcParenR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43D8D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43D8D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23"/>
          <p:cNvSpPr txBox="1"/>
          <p:nvPr/>
        </p:nvSpPr>
        <p:spPr>
          <a:xfrm>
            <a:off x="11356773" y="6299653"/>
            <a:ext cx="835227" cy="319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‹N°›</a:t>
            </a:fld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" name="Google Shape;66;p23" descr="Une image contenant texte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018" y="6110978"/>
            <a:ext cx="696438" cy="6964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ontent 1 : 1 column">
  <p:cSld name="4_Content 1 : 1 colum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4"/>
          <p:cNvSpPr/>
          <p:nvPr/>
        </p:nvSpPr>
        <p:spPr>
          <a:xfrm rot="5400000">
            <a:off x="-2916489" y="2884236"/>
            <a:ext cx="6858002" cy="1089525"/>
          </a:xfrm>
          <a:prstGeom prst="rect">
            <a:avLst/>
          </a:prstGeom>
          <a:solidFill>
            <a:srgbClr val="206FA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69;p24"/>
          <p:cNvSpPr txBox="1">
            <a:spLocks noGrp="1"/>
          </p:cNvSpPr>
          <p:nvPr>
            <p:ph type="title"/>
          </p:nvPr>
        </p:nvSpPr>
        <p:spPr>
          <a:xfrm>
            <a:off x="1057275" y="360000"/>
            <a:ext cx="10067925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6FAB"/>
              </a:buClr>
              <a:buSzPts val="2400"/>
              <a:buFont typeface="Arial"/>
              <a:buNone/>
              <a:defRPr sz="2400" b="0" i="0" cap="none">
                <a:solidFill>
                  <a:srgbClr val="206FAB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4"/>
          <p:cNvSpPr txBox="1">
            <a:spLocks noGrp="1"/>
          </p:cNvSpPr>
          <p:nvPr>
            <p:ph type="body" idx="1"/>
          </p:nvPr>
        </p:nvSpPr>
        <p:spPr>
          <a:xfrm>
            <a:off x="1057275" y="1583500"/>
            <a:ext cx="10067925" cy="4505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6FAB"/>
              </a:buClr>
              <a:buSzPts val="1200"/>
              <a:buFont typeface="Arial"/>
              <a:buNone/>
              <a:defRPr sz="1200">
                <a:solidFill>
                  <a:srgbClr val="206FA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111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43D8D"/>
              </a:buClr>
              <a:buSzPts val="1300"/>
              <a:buAutoNum type="arabicPeriod"/>
              <a:defRPr>
                <a:solidFill>
                  <a:srgbClr val="143D8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111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43D8D"/>
              </a:buClr>
              <a:buSzPts val="1300"/>
              <a:buAutoNum type="alphaLcParenR"/>
              <a:defRPr>
                <a:solidFill>
                  <a:srgbClr val="143D8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111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43D8D"/>
              </a:buClr>
              <a:buSzPts val="1300"/>
              <a:buFont typeface="Arial"/>
              <a:buChar char="•"/>
              <a:defRPr>
                <a:solidFill>
                  <a:srgbClr val="143D8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43D8D"/>
              </a:buClr>
              <a:buSzPts val="1800"/>
              <a:buNone/>
              <a:defRPr>
                <a:solidFill>
                  <a:srgbClr val="143D8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4"/>
          <p:cNvSpPr txBox="1">
            <a:spLocks noGrp="1"/>
          </p:cNvSpPr>
          <p:nvPr>
            <p:ph type="body" idx="2"/>
          </p:nvPr>
        </p:nvSpPr>
        <p:spPr>
          <a:xfrm>
            <a:off x="1057275" y="1008063"/>
            <a:ext cx="10067925" cy="32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06FAB"/>
              </a:buClr>
              <a:buSzPts val="1600"/>
              <a:buFont typeface="Calibri"/>
              <a:buNone/>
              <a:defRPr sz="1600">
                <a:solidFill>
                  <a:srgbClr val="206FAB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43D8D"/>
              </a:buClr>
              <a:buSzPts val="1800"/>
              <a:buAutoNum type="arabicPeriod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43D8D"/>
              </a:buClr>
              <a:buSzPts val="1800"/>
              <a:buAutoNum type="alphaLcParenR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43D8D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43D8D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24"/>
          <p:cNvSpPr txBox="1">
            <a:spLocks noGrp="1"/>
          </p:cNvSpPr>
          <p:nvPr>
            <p:ph type="sldNum" idx="12"/>
          </p:nvPr>
        </p:nvSpPr>
        <p:spPr>
          <a:xfrm>
            <a:off x="11356773" y="6299653"/>
            <a:ext cx="835227" cy="319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pic>
        <p:nvPicPr>
          <p:cNvPr id="73" name="Google Shape;73;p24" descr="Une image contenant texte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018" y="6110978"/>
            <a:ext cx="696438" cy="6964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15"/>
          <p:cNvSpPr txBox="1">
            <a:spLocks noGrp="1"/>
          </p:cNvSpPr>
          <p:nvPr>
            <p:ph type="title"/>
          </p:nvPr>
        </p:nvSpPr>
        <p:spPr>
          <a:xfrm>
            <a:off x="1047750" y="365125"/>
            <a:ext cx="1007745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3D8D"/>
              </a:buClr>
              <a:buSzPts val="5000"/>
              <a:buFont typeface="Calibri"/>
              <a:buNone/>
              <a:defRPr sz="5000" b="0" i="0" u="none" strike="noStrike" cap="none">
                <a:solidFill>
                  <a:srgbClr val="143D8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15"/>
          <p:cNvSpPr txBox="1">
            <a:spLocks noGrp="1"/>
          </p:cNvSpPr>
          <p:nvPr>
            <p:ph type="body" idx="1"/>
          </p:nvPr>
        </p:nvSpPr>
        <p:spPr>
          <a:xfrm>
            <a:off x="1047750" y="2222499"/>
            <a:ext cx="10086975" cy="3954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111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43D8D"/>
              </a:buClr>
              <a:buSzPts val="1300"/>
              <a:buFont typeface="Calibri"/>
              <a:buAutoNum type="romanUcPeriod"/>
              <a:defRPr sz="1300" b="0" i="0" u="none" strike="noStrike" cap="none">
                <a:solidFill>
                  <a:srgbClr val="143D8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11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43D8D"/>
              </a:buClr>
              <a:buSzPts val="1300"/>
              <a:buFont typeface="Calibri"/>
              <a:buAutoNum type="arabicPeriod"/>
              <a:defRPr sz="1300" b="0" i="0" u="none" strike="noStrike" cap="none">
                <a:solidFill>
                  <a:srgbClr val="143D8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11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43D8D"/>
              </a:buClr>
              <a:buSzPts val="1300"/>
              <a:buFont typeface="Calibri"/>
              <a:buAutoNum type="alphaLcParenR"/>
              <a:defRPr sz="1300" b="0" i="0" u="none" strike="noStrike" cap="none">
                <a:solidFill>
                  <a:srgbClr val="143D8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11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43D8D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rgbClr val="143D8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43D8D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143D8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5"/>
          <p:cNvSpPr txBox="1">
            <a:spLocks noGrp="1"/>
          </p:cNvSpPr>
          <p:nvPr>
            <p:ph type="sldNum" idx="12"/>
          </p:nvPr>
        </p:nvSpPr>
        <p:spPr>
          <a:xfrm>
            <a:off x="11340737" y="6088856"/>
            <a:ext cx="835227" cy="319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rgbClr val="143D8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rgbClr val="143D8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rgbClr val="143D8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rgbClr val="143D8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rgbClr val="143D8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rgbClr val="143D8D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rgbClr val="143D8D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rgbClr val="143D8D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rgbClr val="143D8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5.png"/><Relationship Id="rId3" Type="http://schemas.openxmlformats.org/officeDocument/2006/relationships/image" Target="../media/image7.png"/><Relationship Id="rId7" Type="http://schemas.openxmlformats.org/officeDocument/2006/relationships/image" Target="../media/image41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5.jpg"/><Relationship Id="rId5" Type="http://schemas.openxmlformats.org/officeDocument/2006/relationships/image" Target="../media/image4.png"/><Relationship Id="rId10" Type="http://schemas.openxmlformats.org/officeDocument/2006/relationships/image" Target="../media/image43.png"/><Relationship Id="rId4" Type="http://schemas.openxmlformats.org/officeDocument/2006/relationships/image" Target="../media/image3.png"/><Relationship Id="rId9" Type="http://schemas.openxmlformats.org/officeDocument/2006/relationships/image" Target="../media/image24.png"/><Relationship Id="rId1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8.jp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52.png"/><Relationship Id="rId5" Type="http://schemas.openxmlformats.org/officeDocument/2006/relationships/image" Target="../media/image3.png"/><Relationship Id="rId10" Type="http://schemas.openxmlformats.org/officeDocument/2006/relationships/image" Target="../media/image51.png"/><Relationship Id="rId4" Type="http://schemas.openxmlformats.org/officeDocument/2006/relationships/image" Target="../media/image7.png"/><Relationship Id="rId9" Type="http://schemas.openxmlformats.org/officeDocument/2006/relationships/image" Target="../media/image5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3.pn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7.png"/><Relationship Id="rId9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13" Type="http://schemas.openxmlformats.org/officeDocument/2006/relationships/image" Target="../media/image4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0.jpeg"/><Relationship Id="rId10" Type="http://schemas.openxmlformats.org/officeDocument/2006/relationships/image" Target="../media/image17.jpg"/><Relationship Id="rId4" Type="http://schemas.openxmlformats.org/officeDocument/2006/relationships/image" Target="../media/image7.png"/><Relationship Id="rId9" Type="http://schemas.openxmlformats.org/officeDocument/2006/relationships/image" Target="../media/image16.jpg"/><Relationship Id="rId1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7.pn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image" Target="../media/image4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7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5.jpg"/><Relationship Id="rId4" Type="http://schemas.openxmlformats.org/officeDocument/2006/relationships/image" Target="../media/image4.png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7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7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11" Type="http://schemas.openxmlformats.org/officeDocument/2006/relationships/image" Target="../media/image39.png"/><Relationship Id="rId5" Type="http://schemas.openxmlformats.org/officeDocument/2006/relationships/image" Target="../media/image34.png"/><Relationship Id="rId10" Type="http://schemas.openxmlformats.org/officeDocument/2006/relationships/image" Target="../media/image38.png"/><Relationship Id="rId4" Type="http://schemas.openxmlformats.org/officeDocument/2006/relationships/image" Target="../media/image4.png"/><Relationship Id="rId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Google Shape;87;p1"/>
          <p:cNvGrpSpPr/>
          <p:nvPr/>
        </p:nvGrpSpPr>
        <p:grpSpPr>
          <a:xfrm>
            <a:off x="0" y="3134440"/>
            <a:ext cx="12192000" cy="3849321"/>
            <a:chOff x="0" y="3089470"/>
            <a:chExt cx="12192000" cy="3849321"/>
          </a:xfrm>
        </p:grpSpPr>
        <p:pic>
          <p:nvPicPr>
            <p:cNvPr id="88" name="Google Shape;88;p1" descr="Une image contenant eau, nageant&#10;&#10;Description générée automatiquement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3128791"/>
              <a:ext cx="12192000" cy="381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9" name="Google Shape;89;p1" descr="Une image contenant oiseau de proie&#10;&#10;Description générée automatiquement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10800000">
              <a:off x="0" y="3089470"/>
              <a:ext cx="12192000" cy="183865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0" name="Google Shape;90;p1"/>
          <p:cNvSpPr txBox="1"/>
          <p:nvPr/>
        </p:nvSpPr>
        <p:spPr>
          <a:xfrm>
            <a:off x="1366678" y="827696"/>
            <a:ext cx="9614647" cy="1011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6FAB"/>
              </a:buClr>
              <a:buSzPts val="4000"/>
              <a:buFont typeface="Calibri"/>
              <a:buNone/>
            </a:pPr>
            <a:r>
              <a:rPr lang="fr-FR" sz="4000" b="1" u="sng" dirty="0">
                <a:solidFill>
                  <a:srgbClr val="206FAB"/>
                </a:solidFill>
              </a:rPr>
              <a:t>Rapport d’activité saison 2022 – 2023  </a:t>
            </a:r>
            <a:endParaRPr dirty="0"/>
          </a:p>
        </p:txBody>
      </p:sp>
      <p:sp>
        <p:nvSpPr>
          <p:cNvPr id="91" name="Google Shape;91;p1"/>
          <p:cNvSpPr txBox="1"/>
          <p:nvPr/>
        </p:nvSpPr>
        <p:spPr>
          <a:xfrm>
            <a:off x="3501587" y="1896917"/>
            <a:ext cx="5188823" cy="471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Calibri"/>
              <a:buNone/>
            </a:pPr>
            <a:r>
              <a:rPr lang="fr-FR" sz="28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rPr>
              <a:t>Commission PSP Ile-de-France </a:t>
            </a:r>
            <a:endParaRPr/>
          </a:p>
        </p:txBody>
      </p:sp>
      <p:sp>
        <p:nvSpPr>
          <p:cNvPr id="92" name="Google Shape;92;p1"/>
          <p:cNvSpPr txBox="1"/>
          <p:nvPr/>
        </p:nvSpPr>
        <p:spPr>
          <a:xfrm>
            <a:off x="4274342" y="2571594"/>
            <a:ext cx="3643312" cy="35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1600"/>
              <a:buFont typeface="Calibri"/>
              <a:buNone/>
            </a:pPr>
            <a:r>
              <a:rPr lang="fr-FR" sz="1600" b="1" i="1" u="none" strike="noStrike" cap="none" dirty="0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rPr>
              <a:t>25 Novembre 2023</a:t>
            </a:r>
            <a:endParaRPr dirty="0"/>
          </a:p>
        </p:txBody>
      </p:sp>
      <p:pic>
        <p:nvPicPr>
          <p:cNvPr id="93" name="Google Shape;93;p1" descr="Une image contenant texte&#10;&#10;Description générée automatiquemen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3933" y="21404"/>
            <a:ext cx="1272745" cy="1272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029634" y="119497"/>
            <a:ext cx="1068433" cy="11746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6921" y="289315"/>
            <a:ext cx="2177681" cy="705361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5"/>
          <p:cNvSpPr txBox="1"/>
          <p:nvPr/>
        </p:nvSpPr>
        <p:spPr>
          <a:xfrm>
            <a:off x="2147343" y="332802"/>
            <a:ext cx="9616732" cy="4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206FAB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II. Bilan saison 2022 - 2023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62" name="Google Shape;162;p5"/>
          <p:cNvGrpSpPr/>
          <p:nvPr/>
        </p:nvGrpSpPr>
        <p:grpSpPr>
          <a:xfrm>
            <a:off x="8430757" y="0"/>
            <a:ext cx="3761243" cy="6781640"/>
            <a:chOff x="8430757" y="0"/>
            <a:chExt cx="3761243" cy="6858001"/>
          </a:xfrm>
        </p:grpSpPr>
        <p:pic>
          <p:nvPicPr>
            <p:cNvPr id="164" name="Google Shape;164;p5" descr="Une image contenant oiseau de proie&#10;&#10;Description générée automatiquement"/>
            <p:cNvPicPr preferRelativeResize="0"/>
            <p:nvPr/>
          </p:nvPicPr>
          <p:blipFill rotWithShape="1">
            <a:blip r:embed="rId4">
              <a:alphaModFix/>
            </a:blip>
            <a:srcRect l="69150"/>
            <a:stretch/>
          </p:blipFill>
          <p:spPr>
            <a:xfrm>
              <a:off x="8430757" y="5791201"/>
              <a:ext cx="3761243" cy="1066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" name="Google Shape;165;p5" descr="Une image contenant oiseau de proie&#10;&#10;Description générée automatiquement"/>
            <p:cNvPicPr preferRelativeResize="0"/>
            <p:nvPr/>
          </p:nvPicPr>
          <p:blipFill rotWithShape="1">
            <a:blip r:embed="rId4">
              <a:alphaModFix/>
            </a:blip>
            <a:srcRect l="5444" t="25877" r="38931" b="19659"/>
            <a:stretch/>
          </p:blipFill>
          <p:spPr>
            <a:xfrm rot="5400000">
              <a:off x="5965563" y="3050263"/>
              <a:ext cx="6781642" cy="68111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6" name="Google Shape;166;p5"/>
          <p:cNvSpPr txBox="1"/>
          <p:nvPr/>
        </p:nvSpPr>
        <p:spPr>
          <a:xfrm>
            <a:off x="292425" y="1079575"/>
            <a:ext cx="8622000" cy="3621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lvl="0" indent="-342900">
              <a:lnSpc>
                <a:spcPct val="1500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fr-FR" sz="18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Championnat de France à PSP à Limoges en juin, les sections PSP des clubs d’IDF au rendez vous ! </a:t>
            </a: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fr-F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Participation de 13 équipes Franciliennes sur 43 équipes au Championnat de France de PSP à Limoges en Juin. Les équipes de l’IDF ont envoyés 94 compétiteurs ( 41 femmes, 53 hommes ). La PSP IDF représente 35 % des compétiteurs présents au championnat de France. De très bons résultats pour les clubs de l’IDF avec une pluie de médailles !! A souligner la compétence notre corps arbitral, puisque le Juge Arbitre qui pilote le championnat de France est Franciliens</a:t>
            </a: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7" name="Google Shape;167;p5" descr="Une image contenant texte&#10;&#10;Description générée automatiquemen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1161" y="5970277"/>
            <a:ext cx="811363" cy="811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AF6B3FDC-3E04-878D-C714-1B8B0B8997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933146">
            <a:off x="413323" y="4677123"/>
            <a:ext cx="1684422" cy="114150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5776B92-1179-B0A4-81CD-742F321876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240921">
            <a:off x="7377472" y="4117948"/>
            <a:ext cx="1582383" cy="105492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18BE7D7-55D0-7CC2-90AF-1EFC6827F4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15826" y="64874"/>
            <a:ext cx="3151905" cy="595645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0C3FB2B-0EEF-88F4-7A38-FFF63BD5D6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91557" y="64874"/>
            <a:ext cx="682811" cy="677934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F401930-8116-24B3-D016-D9A64A84430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75706" y="5396314"/>
            <a:ext cx="3761558" cy="1182727"/>
          </a:xfrm>
          <a:prstGeom prst="rect">
            <a:avLst/>
          </a:prstGeom>
        </p:spPr>
      </p:pic>
      <p:pic>
        <p:nvPicPr>
          <p:cNvPr id="168" name="Google Shape;168;p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1363788" y="6032810"/>
            <a:ext cx="681116" cy="748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AC06520-D3AD-00C0-FEA4-62B11013184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0815788">
            <a:off x="4444295" y="4271000"/>
            <a:ext cx="989965" cy="148531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D02691E-3877-E8E0-A3CB-27489ECDADB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442092">
            <a:off x="2329147" y="5129853"/>
            <a:ext cx="1968009" cy="1311686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436D3D2-22F0-8768-E33E-5E3300082E3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313637">
            <a:off x="5857299" y="5151374"/>
            <a:ext cx="1672132" cy="125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3163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6" descr="Une image contenant nageant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 r="31070"/>
          <a:stretch/>
        </p:blipFill>
        <p:spPr>
          <a:xfrm>
            <a:off x="9015826" y="76358"/>
            <a:ext cx="3154598" cy="6705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6921" y="289315"/>
            <a:ext cx="2177681" cy="705361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6"/>
          <p:cNvSpPr txBox="1"/>
          <p:nvPr/>
        </p:nvSpPr>
        <p:spPr>
          <a:xfrm>
            <a:off x="2174775" y="395801"/>
            <a:ext cx="9616732" cy="4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1" dirty="0">
                <a:solidFill>
                  <a:srgbClr val="206FAB"/>
                </a:solidFill>
                <a:latin typeface="Arial"/>
                <a:ea typeface="Arial"/>
                <a:cs typeface="Arial"/>
                <a:sym typeface="Arial"/>
              </a:rPr>
              <a:t>III. Projets saison 2023 - 2024 </a:t>
            </a:r>
            <a:endParaRPr dirty="0"/>
          </a:p>
        </p:txBody>
      </p:sp>
      <p:pic>
        <p:nvPicPr>
          <p:cNvPr id="176" name="Google Shape;176;p6" descr="Une image contenant oiseau de proie&#10;&#10;Description générée automatiquement"/>
          <p:cNvPicPr preferRelativeResize="0"/>
          <p:nvPr/>
        </p:nvPicPr>
        <p:blipFill rotWithShape="1">
          <a:blip r:embed="rId5">
            <a:alphaModFix/>
          </a:blip>
          <a:srcRect l="69150"/>
          <a:stretch/>
        </p:blipFill>
        <p:spPr>
          <a:xfrm>
            <a:off x="8430757" y="5646609"/>
            <a:ext cx="3761243" cy="1179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6" descr="Une image contenant oiseau de proie&#10;&#10;Description générée automatiquement"/>
          <p:cNvPicPr preferRelativeResize="0"/>
          <p:nvPr/>
        </p:nvPicPr>
        <p:blipFill rotWithShape="1">
          <a:blip r:embed="rId5">
            <a:alphaModFix/>
          </a:blip>
          <a:srcRect l="5444" t="25877" r="38931" b="19659"/>
          <a:stretch/>
        </p:blipFill>
        <p:spPr>
          <a:xfrm rot="5400000">
            <a:off x="5965563" y="3050263"/>
            <a:ext cx="6781642" cy="681116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6"/>
          <p:cNvSpPr txBox="1"/>
          <p:nvPr/>
        </p:nvSpPr>
        <p:spPr>
          <a:xfrm>
            <a:off x="2174775" y="1133946"/>
            <a:ext cx="6655855" cy="5324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fr-FR" sz="1800" dirty="0">
                <a:solidFill>
                  <a:srgbClr val="757070"/>
                </a:solidFill>
              </a:rPr>
              <a:t>11/2023 : Examen JF2 et EF2 – Codep Paris</a:t>
            </a:r>
          </a:p>
          <a:p>
            <a:pPr marL="342900" lvl="0" indent="-342900">
              <a:buFont typeface="Calibri" panose="020F0502020204030204" pitchFamily="34" charset="0"/>
              <a:buChar char="-"/>
            </a:pPr>
            <a:endParaRPr lang="fr-FR" sz="1800" dirty="0">
              <a:solidFill>
                <a:srgbClr val="757070"/>
              </a:solidFill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fr-FR" sz="1800" dirty="0">
                <a:solidFill>
                  <a:srgbClr val="757070"/>
                </a:solidFill>
              </a:rPr>
              <a:t>12/2023 : Examen EF1 – 95 ou 78</a:t>
            </a:r>
          </a:p>
          <a:p>
            <a:pPr marL="342900" lvl="0" indent="-342900">
              <a:buFont typeface="Calibri" panose="020F0502020204030204" pitchFamily="34" charset="0"/>
              <a:buChar char="-"/>
            </a:pPr>
            <a:endParaRPr lang="fr-FR" sz="1800" dirty="0">
              <a:solidFill>
                <a:srgbClr val="757070"/>
              </a:solidFill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fr-FR" sz="1800" dirty="0">
                <a:solidFill>
                  <a:srgbClr val="757070"/>
                </a:solidFill>
              </a:rPr>
              <a:t>Permettre l’organisation de « Challenge Loisir » </a:t>
            </a:r>
            <a:r>
              <a:rPr lang="fr-FR" sz="1800" dirty="0" err="1">
                <a:solidFill>
                  <a:srgbClr val="757070"/>
                </a:solidFill>
              </a:rPr>
              <a:t>Inter-clubs</a:t>
            </a:r>
            <a:endParaRPr lang="fr-FR" sz="1800" dirty="0">
              <a:solidFill>
                <a:srgbClr val="757070"/>
              </a:solidFill>
            </a:endParaRPr>
          </a:p>
          <a:p>
            <a:pPr lvl="0"/>
            <a:endParaRPr lang="fr-FR" sz="1800" dirty="0">
              <a:solidFill>
                <a:srgbClr val="757070"/>
              </a:solidFill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fr-FR" sz="1800" dirty="0">
                <a:solidFill>
                  <a:srgbClr val="757070"/>
                </a:solidFill>
              </a:rPr>
              <a:t>01/2024 : Matinée du Corps Arbitral Francilien – PARIS</a:t>
            </a:r>
          </a:p>
          <a:p>
            <a:pPr marL="342900" lvl="0" indent="-342900">
              <a:buFont typeface="Calibri" panose="020F0502020204030204" pitchFamily="34" charset="0"/>
              <a:buChar char="-"/>
            </a:pPr>
            <a:endParaRPr lang="fr-FR" sz="1800" dirty="0">
              <a:solidFill>
                <a:srgbClr val="757070"/>
              </a:solidFill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fr-FR" sz="1800" dirty="0">
                <a:solidFill>
                  <a:srgbClr val="757070"/>
                </a:solidFill>
              </a:rPr>
              <a:t>02/2024 : Stage Initial EF1 </a:t>
            </a:r>
          </a:p>
          <a:p>
            <a:pPr lvl="0"/>
            <a:endParaRPr lang="fr-FR" sz="1800" dirty="0">
              <a:solidFill>
                <a:srgbClr val="757070"/>
              </a:solidFill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fr-FR" sz="1800" dirty="0">
                <a:solidFill>
                  <a:srgbClr val="757070"/>
                </a:solidFill>
              </a:rPr>
              <a:t>12/2023 à 04/2024 : Championnats Départementaux de PSP </a:t>
            </a:r>
          </a:p>
          <a:p>
            <a:pPr lvl="0"/>
            <a:endParaRPr lang="fr-FR" sz="1800" dirty="0">
              <a:solidFill>
                <a:srgbClr val="757070"/>
              </a:solidFill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fr-FR" sz="1800" dirty="0">
                <a:solidFill>
                  <a:srgbClr val="757070"/>
                </a:solidFill>
              </a:rPr>
              <a:t>04/2024 : Championnat régional PSP – Lieu à définir</a:t>
            </a:r>
          </a:p>
          <a:p>
            <a:pPr marL="342900" lvl="0" indent="-342900">
              <a:buFont typeface="Calibri" panose="020F0502020204030204" pitchFamily="34" charset="0"/>
              <a:buChar char="-"/>
            </a:pPr>
            <a:endParaRPr lang="fr-FR" sz="1800" dirty="0">
              <a:solidFill>
                <a:srgbClr val="757070"/>
              </a:solidFill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fr-FR" sz="1800" dirty="0">
                <a:solidFill>
                  <a:srgbClr val="757070"/>
                </a:solidFill>
              </a:rPr>
              <a:t>06/2024 : Championnat de France de PSP </a:t>
            </a:r>
          </a:p>
          <a:p>
            <a:pPr lvl="0"/>
            <a:endParaRPr lang="fr-FR" sz="1800" dirty="0">
              <a:solidFill>
                <a:srgbClr val="757070"/>
              </a:solidFill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fr-FR" sz="1800" dirty="0">
                <a:solidFill>
                  <a:srgbClr val="757070"/>
                </a:solidFill>
              </a:rPr>
              <a:t>06/2024 : Formation JF1 </a:t>
            </a:r>
          </a:p>
          <a:p>
            <a:pPr marL="342900" lvl="0" indent="-342900">
              <a:buFont typeface="Calibri" panose="020F0502020204030204" pitchFamily="34" charset="0"/>
              <a:buChar char="-"/>
            </a:pPr>
            <a:endParaRPr lang="fr-FR" sz="1600" dirty="0">
              <a:effectLst/>
              <a:latin typeface="+mn-lt"/>
              <a:ea typeface="Calibri" panose="020F0502020204030204" pitchFamily="34" charset="0"/>
            </a:endParaRPr>
          </a:p>
        </p:txBody>
      </p:sp>
      <p:pic>
        <p:nvPicPr>
          <p:cNvPr id="179" name="Google Shape;179;p6" descr="Une image contenant texte&#10;&#10;Description générée automatiquement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1161" y="5970277"/>
            <a:ext cx="811363" cy="811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363788" y="6032810"/>
            <a:ext cx="681116" cy="7488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personne, habits, T-shirt, épaule&#10;&#10;Description générée automatiquement">
            <a:extLst>
              <a:ext uri="{FF2B5EF4-FFF2-40B4-BE49-F238E27FC236}">
                <a16:creationId xmlns:a16="http://schemas.microsoft.com/office/drawing/2014/main" id="{D9CA1D22-EB3B-2241-C6F5-411CB8BB85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6480" y="0"/>
            <a:ext cx="2721830" cy="6781642"/>
          </a:xfrm>
          <a:prstGeom prst="rect">
            <a:avLst/>
          </a:prstGeom>
        </p:spPr>
      </p:pic>
      <p:pic>
        <p:nvPicPr>
          <p:cNvPr id="174" name="Google Shape;174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6921" y="289315"/>
            <a:ext cx="2177681" cy="705361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6"/>
          <p:cNvSpPr txBox="1"/>
          <p:nvPr/>
        </p:nvSpPr>
        <p:spPr>
          <a:xfrm>
            <a:off x="2174775" y="395801"/>
            <a:ext cx="9616732" cy="4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1" dirty="0">
                <a:solidFill>
                  <a:srgbClr val="206FAB"/>
                </a:solidFill>
                <a:latin typeface="Arial"/>
                <a:ea typeface="Arial"/>
                <a:cs typeface="Arial"/>
                <a:sym typeface="Arial"/>
              </a:rPr>
              <a:t>IV. </a:t>
            </a:r>
            <a:r>
              <a:rPr lang="fr-FR" sz="2400" b="1" dirty="0">
                <a:solidFill>
                  <a:srgbClr val="206FAB"/>
                </a:solidFill>
              </a:rPr>
              <a:t>Du côté de nos élites en IDF  </a:t>
            </a:r>
            <a:r>
              <a:rPr lang="fr-FR" sz="2400" b="1" dirty="0">
                <a:solidFill>
                  <a:srgbClr val="206FA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dirty="0"/>
          </a:p>
        </p:txBody>
      </p:sp>
      <p:pic>
        <p:nvPicPr>
          <p:cNvPr id="176" name="Google Shape;176;p6" descr="Une image contenant oiseau de proie&#10;&#10;Description générée automatiquement"/>
          <p:cNvPicPr preferRelativeResize="0"/>
          <p:nvPr/>
        </p:nvPicPr>
        <p:blipFill rotWithShape="1">
          <a:blip r:embed="rId5">
            <a:alphaModFix/>
          </a:blip>
          <a:srcRect l="69150"/>
          <a:stretch/>
        </p:blipFill>
        <p:spPr>
          <a:xfrm>
            <a:off x="8430757" y="5646609"/>
            <a:ext cx="3761243" cy="1179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6" descr="Une image contenant oiseau de proie&#10;&#10;Description générée automatiquement"/>
          <p:cNvPicPr preferRelativeResize="0"/>
          <p:nvPr/>
        </p:nvPicPr>
        <p:blipFill rotWithShape="1">
          <a:blip r:embed="rId5">
            <a:alphaModFix/>
          </a:blip>
          <a:srcRect l="5444" t="25877" r="38931" b="19659"/>
          <a:stretch/>
        </p:blipFill>
        <p:spPr>
          <a:xfrm rot="5400000">
            <a:off x="5965563" y="3050263"/>
            <a:ext cx="6781642" cy="681116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6"/>
          <p:cNvSpPr txBox="1"/>
          <p:nvPr/>
        </p:nvSpPr>
        <p:spPr>
          <a:xfrm>
            <a:off x="420340" y="1157210"/>
            <a:ext cx="8333089" cy="4421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lnSpc>
                <a:spcPct val="150000"/>
              </a:lnSpc>
              <a:spcAft>
                <a:spcPts val="800"/>
              </a:spcAft>
            </a:pPr>
            <a:r>
              <a:rPr lang="fr-F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Sélection de 2 Franciliens en équipe de France PSP pour le championnat du monde en Estonie, Des beaux podiums mondiaux pour nos 2 athlètes Franciliens </a:t>
            </a:r>
            <a:r>
              <a:rPr lang="fr-FR" sz="18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Morgane Le Roux (Hippocampe Massy)  et Jonathan </a:t>
            </a:r>
            <a:r>
              <a:rPr lang="fr-FR" sz="1800" b="1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Bongeot</a:t>
            </a:r>
            <a:r>
              <a:rPr lang="fr-FR" sz="18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-Minet (Saint Denis Union Sport) . Un grand bravo pour leurs performances et les médailles récoltées</a:t>
            </a:r>
          </a:p>
          <a:p>
            <a:pPr lvl="0">
              <a:lnSpc>
                <a:spcPct val="150000"/>
              </a:lnSpc>
              <a:spcAft>
                <a:spcPts val="800"/>
              </a:spcAft>
            </a:pPr>
            <a:endParaRPr lang="fr-FR" sz="1800" b="1" u="sng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  <a:spcAft>
                <a:spcPts val="800"/>
              </a:spcAft>
            </a:pPr>
            <a:endParaRPr lang="fr-FR" sz="1800" b="1" u="sng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  <a:spcAft>
                <a:spcPts val="800"/>
              </a:spcAft>
            </a:pP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  <a:spcAft>
                <a:spcPts val="800"/>
              </a:spcAft>
            </a:pP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fr-FR" sz="1600" dirty="0">
                <a:effectLst/>
                <a:latin typeface="+mn-lt"/>
                <a:ea typeface="Calibri" panose="020F0502020204030204" pitchFamily="34" charset="0"/>
              </a:rPr>
              <a:t>A Noter la sélection d’un de nos JF2 Franciliens </a:t>
            </a:r>
            <a:r>
              <a:rPr lang="fr-FR" sz="1600" b="1" u="sng" dirty="0">
                <a:effectLst/>
                <a:latin typeface="+mn-lt"/>
                <a:ea typeface="Calibri" panose="020F0502020204030204" pitchFamily="34" charset="0"/>
              </a:rPr>
              <a:t>Véronique Lyoret </a:t>
            </a:r>
            <a:r>
              <a:rPr lang="fr-FR" sz="1600" dirty="0">
                <a:effectLst/>
                <a:latin typeface="+mn-lt"/>
                <a:ea typeface="Calibri" panose="020F0502020204030204" pitchFamily="34" charset="0"/>
              </a:rPr>
              <a:t>pour faire partie du corps arbitral pour ce championnat du monde </a:t>
            </a:r>
          </a:p>
        </p:txBody>
      </p:sp>
      <p:pic>
        <p:nvPicPr>
          <p:cNvPr id="179" name="Google Shape;179;p6" descr="Une image contenant texte&#10;&#10;Description générée automatiquement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1161" y="5970277"/>
            <a:ext cx="811363" cy="811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363788" y="6032810"/>
            <a:ext cx="681116" cy="748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 1" descr="Une image contenant texte, Visage humain, sourire, personne&#10;&#10;Description générée automatiquement">
            <a:extLst>
              <a:ext uri="{FF2B5EF4-FFF2-40B4-BE49-F238E27FC236}">
                <a16:creationId xmlns:a16="http://schemas.microsoft.com/office/drawing/2014/main" id="{EF0133DB-E097-02E3-2DC8-16764CC8B4E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925" y="3059670"/>
            <a:ext cx="1686929" cy="1686929"/>
          </a:xfrm>
          <a:prstGeom prst="rect">
            <a:avLst/>
          </a:prstGeom>
          <a:noFill/>
        </p:spPr>
      </p:pic>
      <p:pic>
        <p:nvPicPr>
          <p:cNvPr id="3" name="Image 2" descr="Peut être une image de 2 personnes, personnes en train de nager, piscine et texte">
            <a:extLst>
              <a:ext uri="{FF2B5EF4-FFF2-40B4-BE49-F238E27FC236}">
                <a16:creationId xmlns:a16="http://schemas.microsoft.com/office/drawing/2014/main" id="{8739F2E2-1437-67E9-E73C-B82008DEF4A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955" y="3253066"/>
            <a:ext cx="1789611" cy="1340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F02DDF2-E57B-2B72-C726-1B18F4169CC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66500" y="3059670"/>
            <a:ext cx="1686929" cy="168692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B437B0A-0CBF-5567-DBA3-F9D88846BCB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28309" y="5275024"/>
            <a:ext cx="1492952" cy="149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2679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DEF5969A-83D8-6EF2-49F7-5300F17844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8703" y="2300"/>
            <a:ext cx="2611093" cy="6779340"/>
          </a:xfrm>
          <a:prstGeom prst="rect">
            <a:avLst/>
          </a:prstGeom>
        </p:spPr>
      </p:pic>
      <p:pic>
        <p:nvPicPr>
          <p:cNvPr id="174" name="Google Shape;174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6921" y="289315"/>
            <a:ext cx="2177681" cy="705361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6"/>
          <p:cNvSpPr txBox="1"/>
          <p:nvPr/>
        </p:nvSpPr>
        <p:spPr>
          <a:xfrm>
            <a:off x="2174775" y="395801"/>
            <a:ext cx="9616732" cy="4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206FAB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IV.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206FAB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Du côté de nos élites en IDF 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206FAB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76" name="Google Shape;176;p6" descr="Une image contenant oiseau de proie&#10;&#10;Description générée automatiquement"/>
          <p:cNvPicPr preferRelativeResize="0"/>
          <p:nvPr/>
        </p:nvPicPr>
        <p:blipFill rotWithShape="1">
          <a:blip r:embed="rId5">
            <a:alphaModFix/>
          </a:blip>
          <a:srcRect l="69150"/>
          <a:stretch/>
        </p:blipFill>
        <p:spPr>
          <a:xfrm>
            <a:off x="8430757" y="5646609"/>
            <a:ext cx="3761243" cy="1179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6" descr="Une image contenant oiseau de proie&#10;&#10;Description générée automatiquement"/>
          <p:cNvPicPr preferRelativeResize="0"/>
          <p:nvPr/>
        </p:nvPicPr>
        <p:blipFill rotWithShape="1">
          <a:blip r:embed="rId5">
            <a:alphaModFix/>
          </a:blip>
          <a:srcRect l="5444" t="25877" r="38931" b="19659"/>
          <a:stretch/>
        </p:blipFill>
        <p:spPr>
          <a:xfrm rot="5400000">
            <a:off x="5965563" y="3050263"/>
            <a:ext cx="6781642" cy="681116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6"/>
          <p:cNvSpPr txBox="1"/>
          <p:nvPr/>
        </p:nvSpPr>
        <p:spPr>
          <a:xfrm>
            <a:off x="770994" y="1343323"/>
            <a:ext cx="8333089" cy="3995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Sélection de 3 Franciliens au stage Jeunes de Aout 2023 à Vittel organisé par la CNPSP où était présent 20 </a:t>
            </a:r>
            <a:r>
              <a:rPr kumimoji="0" lang="fr-FR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pspeurs</a:t>
            </a: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venus de toute la France </a:t>
            </a: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fr-FR" sz="16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Antoine Noel-</a:t>
            </a:r>
            <a:r>
              <a:rPr lang="fr-FR" sz="1600" b="1" u="sng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Herault</a:t>
            </a:r>
            <a:r>
              <a:rPr lang="fr-FR" sz="16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(SCPB) </a:t>
            </a: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fr-FR" sz="1600" b="1" u="sng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Allyah</a:t>
            </a:r>
            <a:r>
              <a:rPr lang="fr-FR" sz="16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BELLOUNIS (CSVB) </a:t>
            </a: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fr-FR" sz="16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Jules </a:t>
            </a:r>
            <a:r>
              <a:rPr lang="fr-FR" sz="1600" b="1" u="sng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Valot</a:t>
            </a:r>
            <a:r>
              <a:rPr lang="fr-FR" sz="16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fr-FR" sz="1600" b="1" u="sng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Splash</a:t>
            </a:r>
            <a:r>
              <a:rPr lang="fr-FR" sz="16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fr-FR" sz="1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FR" sz="1800" b="1" i="0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FR" sz="1800" b="1" i="0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79" name="Google Shape;179;p6" descr="Une image contenant texte&#10;&#10;Description générée automatiquement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1161" y="5970277"/>
            <a:ext cx="811363" cy="811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363788" y="6032810"/>
            <a:ext cx="681116" cy="748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9CA67A8-0BDF-EF4A-9E3C-5D90A37D91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8955" y="3858767"/>
            <a:ext cx="3761244" cy="225152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F293A48-8BC3-63D1-BB9B-7C08458564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40405" y="2522080"/>
            <a:ext cx="3079670" cy="2307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7269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4"/>
          <p:cNvSpPr txBox="1">
            <a:spLocks noGrp="1"/>
          </p:cNvSpPr>
          <p:nvPr>
            <p:ph type="sldNum" idx="4294967295"/>
          </p:nvPr>
        </p:nvSpPr>
        <p:spPr>
          <a:xfrm>
            <a:off x="11356975" y="6088063"/>
            <a:ext cx="835025" cy="32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14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6921" y="289315"/>
            <a:ext cx="2177681" cy="705361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"/>
          <p:cNvSpPr txBox="1"/>
          <p:nvPr/>
        </p:nvSpPr>
        <p:spPr>
          <a:xfrm>
            <a:off x="2668053" y="1679385"/>
            <a:ext cx="6535200" cy="2339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400050" marR="0" lvl="0" indent="-400050" algn="l" rtl="0"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+mj-lt"/>
              <a:buAutoNum type="romanUcPeriod"/>
            </a:pPr>
            <a:r>
              <a:rPr lang="fr-FR" sz="1800" b="0" i="0" u="none" strike="noStrike" cap="none" dirty="0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rPr>
              <a:t>Présentation du Comité de Directeurs et des Référents</a:t>
            </a:r>
            <a:endParaRPr sz="1800" b="0" i="0" u="none" strike="noStrike" cap="none" dirty="0">
              <a:solidFill>
                <a:srgbClr val="75707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14350" marR="0" lvl="0" indent="-400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+mj-lt"/>
              <a:buAutoNum type="romanUcPeriod"/>
            </a:pPr>
            <a:endParaRPr sz="1800" b="0" i="0" u="none" strike="noStrike" cap="none" dirty="0">
              <a:solidFill>
                <a:srgbClr val="75707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00050" marR="0" lvl="0" indent="-400050" algn="l" rtl="0"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+mj-lt"/>
              <a:buAutoNum type="romanUcPeriod"/>
            </a:pPr>
            <a:r>
              <a:rPr lang="fr-FR" sz="1800" b="0" i="0" u="none" strike="noStrike" cap="none" dirty="0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rPr>
              <a:t>Bilan saison 2022 - 2023</a:t>
            </a:r>
            <a:endParaRPr sz="1800" b="0" i="0" u="none" strike="noStrike" cap="none" dirty="0">
              <a:solidFill>
                <a:srgbClr val="75707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07481" marR="0" lvl="0" indent="-4000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+mj-lt"/>
              <a:buAutoNum type="romanUcPeriod"/>
            </a:pPr>
            <a:endParaRPr sz="1800" b="0" i="0" u="none" strike="noStrike" cap="none" dirty="0">
              <a:solidFill>
                <a:srgbClr val="75707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00050" marR="0" lvl="0" indent="-400050" algn="l" rtl="0"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+mj-lt"/>
              <a:buAutoNum type="romanUcPeriod"/>
            </a:pPr>
            <a:r>
              <a:rPr lang="fr-FR" sz="1800" b="0" i="0" u="none" strike="noStrike" cap="none" dirty="0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rPr>
              <a:t>Projets saison 2023 - 2024 </a:t>
            </a:r>
            <a:endParaRPr sz="1800" b="0" i="0" u="none" strike="noStrike" cap="none" dirty="0">
              <a:solidFill>
                <a:srgbClr val="75707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14350" marR="0" lvl="0" indent="-400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+mj-lt"/>
              <a:buAutoNum type="romanUcPeriod"/>
            </a:pPr>
            <a:endParaRPr sz="1800" b="0" i="0" u="none" strike="noStrike" cap="none" dirty="0">
              <a:solidFill>
                <a:srgbClr val="75707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00050" marR="0" lvl="0" indent="-400050" algn="l" rtl="0"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+mj-lt"/>
              <a:buAutoNum type="romanUcPeriod"/>
            </a:pPr>
            <a:r>
              <a:rPr lang="fr-FR" sz="1800" b="0" i="0" u="none" strike="noStrike" cap="none" dirty="0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rPr>
              <a:t>Du côté de nos Elites </a:t>
            </a:r>
          </a:p>
          <a:p>
            <a:pPr marL="400050" marR="0" lvl="0" indent="-400050" algn="l" rtl="0"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+mj-lt"/>
              <a:buAutoNum type="romanUcPeriod"/>
            </a:pPr>
            <a:endParaRPr lang="fr-FR" sz="1800" dirty="0">
              <a:solidFill>
                <a:srgbClr val="757070"/>
              </a:solidFill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2174775" y="395801"/>
            <a:ext cx="2824000" cy="4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1" i="0" u="none" strike="noStrike" cap="none">
                <a:solidFill>
                  <a:srgbClr val="206FAB"/>
                </a:solidFill>
                <a:latin typeface="Arial"/>
                <a:ea typeface="Arial"/>
                <a:cs typeface="Arial"/>
                <a:sym typeface="Arial"/>
              </a:rPr>
              <a:t>Ordre du jour </a:t>
            </a:r>
            <a:endParaRPr sz="2400">
              <a:solidFill>
                <a:srgbClr val="206FA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" name="Google Shape;102;p2" descr="Une image contenant texte&#10;&#10;Description générée automatiquemen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1161" y="5970277"/>
            <a:ext cx="811363" cy="811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363788" y="6032810"/>
            <a:ext cx="681116" cy="74883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2"/>
          <p:cNvSpPr/>
          <p:nvPr/>
        </p:nvSpPr>
        <p:spPr>
          <a:xfrm flipH="1">
            <a:off x="2344602" y="1268551"/>
            <a:ext cx="45719" cy="4497261"/>
          </a:xfrm>
          <a:prstGeom prst="rect">
            <a:avLst/>
          </a:prstGeom>
          <a:solidFill>
            <a:srgbClr val="006F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6921" y="289315"/>
            <a:ext cx="2177681" cy="705361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3"/>
          <p:cNvSpPr txBox="1"/>
          <p:nvPr/>
        </p:nvSpPr>
        <p:spPr>
          <a:xfrm>
            <a:off x="2174775" y="395801"/>
            <a:ext cx="9616732" cy="4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1">
                <a:solidFill>
                  <a:srgbClr val="206FAB"/>
                </a:solidFill>
                <a:latin typeface="Arial"/>
                <a:ea typeface="Arial"/>
                <a:cs typeface="Arial"/>
                <a:sym typeface="Arial"/>
              </a:rPr>
              <a:t>I. Présentation du Comité de Directeurs et des Référents</a:t>
            </a:r>
            <a:endParaRPr/>
          </a:p>
        </p:txBody>
      </p:sp>
      <p:pic>
        <p:nvPicPr>
          <p:cNvPr id="111" name="Google Shape;111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98957" y="1882636"/>
            <a:ext cx="4426169" cy="1482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39466" y="3729881"/>
            <a:ext cx="4472158" cy="1482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276824" y="3729881"/>
            <a:ext cx="4472158" cy="1521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3" descr="Une image contenant texte&#10;&#10;Description générée automatiquement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1161" y="5970277"/>
            <a:ext cx="811363" cy="811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363788" y="6032810"/>
            <a:ext cx="681116" cy="7488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3F2AC96C-4DEB-73B7-6603-587ACCAAF1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936" y="4517525"/>
            <a:ext cx="2371550" cy="999831"/>
          </a:xfrm>
          <a:prstGeom prst="rect">
            <a:avLst/>
          </a:prstGeom>
        </p:spPr>
      </p:pic>
      <p:pic>
        <p:nvPicPr>
          <p:cNvPr id="120" name="Google Shape;120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6921" y="289315"/>
            <a:ext cx="2177681" cy="705361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4"/>
          <p:cNvSpPr txBox="1"/>
          <p:nvPr/>
        </p:nvSpPr>
        <p:spPr>
          <a:xfrm>
            <a:off x="2174775" y="395801"/>
            <a:ext cx="9616732" cy="4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1">
                <a:solidFill>
                  <a:srgbClr val="206FAB"/>
                </a:solidFill>
                <a:latin typeface="Arial"/>
                <a:ea typeface="Arial"/>
                <a:cs typeface="Arial"/>
                <a:sym typeface="Arial"/>
              </a:rPr>
              <a:t>I. Présentation du Comité de Directeurs et des Référents</a:t>
            </a:r>
            <a:endParaRPr/>
          </a:p>
        </p:txBody>
      </p:sp>
      <p:grpSp>
        <p:nvGrpSpPr>
          <p:cNvPr id="122" name="Google Shape;122;p4"/>
          <p:cNvGrpSpPr/>
          <p:nvPr/>
        </p:nvGrpSpPr>
        <p:grpSpPr>
          <a:xfrm>
            <a:off x="357720" y="1806595"/>
            <a:ext cx="11346626" cy="3680898"/>
            <a:chOff x="775474" y="1700282"/>
            <a:chExt cx="8106698" cy="2629850"/>
          </a:xfrm>
        </p:grpSpPr>
        <p:pic>
          <p:nvPicPr>
            <p:cNvPr id="149" name="Google Shape;149;p4"/>
            <p:cNvPicPr preferRelativeResize="0"/>
            <p:nvPr/>
          </p:nvPicPr>
          <p:blipFill rotWithShape="1">
            <a:blip r:embed="rId5">
              <a:alphaModFix/>
            </a:blip>
            <a:srcRect l="38452"/>
            <a:stretch/>
          </p:blipFill>
          <p:spPr>
            <a:xfrm>
              <a:off x="7254477" y="3569648"/>
              <a:ext cx="1564253" cy="6969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" name="Google Shape;123;p4"/>
            <p:cNvPicPr preferRelativeResize="0"/>
            <p:nvPr/>
          </p:nvPicPr>
          <p:blipFill rotWithShape="1">
            <a:blip r:embed="rId6">
              <a:alphaModFix/>
            </a:blip>
            <a:srcRect l="38887"/>
            <a:stretch/>
          </p:blipFill>
          <p:spPr>
            <a:xfrm>
              <a:off x="4363629" y="1724387"/>
              <a:ext cx="1635496" cy="7089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4" name="Google Shape;124;p4"/>
            <p:cNvPicPr preferRelativeResize="0"/>
            <p:nvPr/>
          </p:nvPicPr>
          <p:blipFill rotWithShape="1">
            <a:blip r:embed="rId5">
              <a:alphaModFix/>
            </a:blip>
            <a:srcRect l="39685"/>
            <a:stretch/>
          </p:blipFill>
          <p:spPr>
            <a:xfrm>
              <a:off x="4323970" y="2704037"/>
              <a:ext cx="1675155" cy="7132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5" name="Google Shape;125;p4"/>
            <p:cNvPicPr preferRelativeResize="0"/>
            <p:nvPr/>
          </p:nvPicPr>
          <p:blipFill rotWithShape="1">
            <a:blip r:embed="rId5">
              <a:alphaModFix/>
            </a:blip>
            <a:srcRect l="39609"/>
            <a:stretch/>
          </p:blipFill>
          <p:spPr>
            <a:xfrm>
              <a:off x="1455089" y="1719999"/>
              <a:ext cx="1703519" cy="7132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6" name="Google Shape;126;p4"/>
            <p:cNvPicPr preferRelativeResize="0"/>
            <p:nvPr/>
          </p:nvPicPr>
          <p:blipFill rotWithShape="1">
            <a:blip r:embed="rId5">
              <a:alphaModFix/>
            </a:blip>
            <a:srcRect l="38452"/>
            <a:stretch/>
          </p:blipFill>
          <p:spPr>
            <a:xfrm>
              <a:off x="1447136" y="2704037"/>
              <a:ext cx="1703519" cy="723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7" name="Google Shape;127;p4"/>
            <p:cNvPicPr preferRelativeResize="0"/>
            <p:nvPr/>
          </p:nvPicPr>
          <p:blipFill rotWithShape="1">
            <a:blip r:embed="rId5">
              <a:alphaModFix/>
            </a:blip>
            <a:srcRect l="40434"/>
            <a:stretch/>
          </p:blipFill>
          <p:spPr>
            <a:xfrm>
              <a:off x="7330387" y="2686846"/>
              <a:ext cx="1522382" cy="71329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8" name="Google Shape;128;p4"/>
            <p:cNvSpPr txBox="1"/>
            <p:nvPr/>
          </p:nvSpPr>
          <p:spPr>
            <a:xfrm>
              <a:off x="7254348" y="2686846"/>
              <a:ext cx="1623081" cy="7232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17780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fr-FR" sz="12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Patrick Perri </a:t>
              </a: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7780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fr-FR" sz="12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Pdt commission PSP 95</a:t>
              </a: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endParaRPr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7780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fr-FR" sz="1200" b="1" i="0" u="none" strike="noStrike" cap="none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Référent </a:t>
              </a:r>
              <a:r>
                <a:rPr lang="fr-FR" sz="1200" b="1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O</a:t>
              </a:r>
              <a:r>
                <a:rPr lang="fr-FR" sz="1200" b="1" i="0" u="none" strike="noStrike" cap="none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rganisation </a:t>
              </a:r>
              <a:r>
                <a:rPr lang="fr-FR" sz="1200" b="1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C</a:t>
              </a:r>
              <a:r>
                <a:rPr lang="fr-FR" sz="1200" b="1" i="0" u="none" strike="noStrike" cap="none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ompétitions et Matériel  </a:t>
              </a: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4"/>
            <p:cNvSpPr txBox="1"/>
            <p:nvPr/>
          </p:nvSpPr>
          <p:spPr>
            <a:xfrm>
              <a:off x="4341591" y="1700282"/>
              <a:ext cx="1623080" cy="4617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17780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7780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fr-FR" sz="1200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Pdt </a:t>
              </a:r>
              <a:r>
                <a:rPr lang="fr-FR" sz="1200" b="1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</a:t>
              </a:r>
              <a:r>
                <a:rPr lang="fr-FR" sz="1200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ommission PSP 78</a:t>
              </a:r>
              <a:endParaRPr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7780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endParaRPr sz="12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4"/>
            <p:cNvSpPr txBox="1"/>
            <p:nvPr/>
          </p:nvSpPr>
          <p:spPr>
            <a:xfrm>
              <a:off x="1386955" y="1719999"/>
              <a:ext cx="1691135" cy="5936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17780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fr-FR" sz="1200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Dominique </a:t>
              </a:r>
              <a:r>
                <a:rPr lang="fr-FR" sz="1200" b="1" i="0" u="none" strike="noStrike" cap="none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Toyer</a:t>
              </a:r>
              <a:r>
                <a:rPr lang="fr-FR" sz="1200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7780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fr-FR" sz="1200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Pdt Commission PSP 75</a:t>
              </a:r>
              <a:endParaRPr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7780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endParaRPr sz="12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7780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fr-FR" sz="1200" b="1" i="0" u="none" strike="noStrike" cap="none" dirty="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Référent Corps Arbitral IDF </a:t>
              </a:r>
              <a:endParaRPr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4"/>
            <p:cNvSpPr txBox="1"/>
            <p:nvPr/>
          </p:nvSpPr>
          <p:spPr>
            <a:xfrm>
              <a:off x="4352870" y="2686928"/>
              <a:ext cx="1675154" cy="4617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17780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endParaRPr lang="fr-FR" sz="12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7780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fr-FR" sz="1200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Pdt Commission PSP 94</a:t>
              </a:r>
              <a:endParaRPr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7780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endParaRPr sz="12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4"/>
            <p:cNvSpPr txBox="1"/>
            <p:nvPr/>
          </p:nvSpPr>
          <p:spPr>
            <a:xfrm>
              <a:off x="7191037" y="3579629"/>
              <a:ext cx="1691135" cy="7256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17780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fr-FR" sz="1200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Jean-Pierre Bongeot-Minet </a:t>
              </a:r>
              <a:endParaRPr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7780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lang="fr-FR" sz="12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7780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fr-FR" sz="1200" b="1" i="0" u="none" strike="noStrike" cap="none" dirty="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Référent PSP Loisir</a:t>
              </a:r>
            </a:p>
            <a:p>
              <a:pPr marL="17780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fr-FR" sz="1200" b="1" i="0" u="none" strike="noStrike" cap="none" dirty="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Référent Entraineurs Fédéraux</a:t>
              </a:r>
              <a:endParaRPr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33" name="Google Shape;133;p4"/>
            <p:cNvPicPr preferRelativeResize="0"/>
            <p:nvPr/>
          </p:nvPicPr>
          <p:blipFill rotWithShape="1">
            <a:blip r:embed="rId5">
              <a:alphaModFix/>
            </a:blip>
            <a:srcRect l="39609"/>
            <a:stretch/>
          </p:blipFill>
          <p:spPr>
            <a:xfrm>
              <a:off x="7309343" y="1720725"/>
              <a:ext cx="1543426" cy="71329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4" name="Google Shape;134;p4"/>
            <p:cNvSpPr txBox="1"/>
            <p:nvPr/>
          </p:nvSpPr>
          <p:spPr>
            <a:xfrm>
              <a:off x="7251726" y="1778482"/>
              <a:ext cx="1623081" cy="5936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17780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fr-FR" sz="1200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Morgane Le Roux </a:t>
              </a:r>
              <a:endParaRPr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7780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fr-FR" sz="1200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Pdt commission PSP 91</a:t>
              </a:r>
              <a:endParaRPr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7780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endParaRPr sz="12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7780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fr-FR" sz="1200" b="1" i="0" u="none" strike="noStrike" cap="none" dirty="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Référente Elite </a:t>
              </a:r>
              <a:endParaRPr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35" name="Google Shape;135;p4"/>
            <p:cNvPicPr preferRelativeResize="0"/>
            <p:nvPr/>
          </p:nvPicPr>
          <p:blipFill rotWithShape="1">
            <a:blip r:embed="rId7">
              <a:alphaModFix/>
            </a:blip>
            <a:srcRect l="37990"/>
            <a:stretch/>
          </p:blipFill>
          <p:spPr>
            <a:xfrm>
              <a:off x="4304010" y="3599403"/>
              <a:ext cx="1695116" cy="71329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6" name="Google Shape;136;p4"/>
            <p:cNvSpPr txBox="1"/>
            <p:nvPr/>
          </p:nvSpPr>
          <p:spPr>
            <a:xfrm>
              <a:off x="4356343" y="3604512"/>
              <a:ext cx="1575256" cy="7256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17780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fr-FR" sz="1200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Sarra </a:t>
              </a:r>
              <a:r>
                <a:rPr lang="fr-FR" sz="1200" b="1" i="0" u="none" strike="noStrike" cap="none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Zahmoul</a:t>
              </a:r>
              <a:r>
                <a:rPr lang="fr-FR" sz="1200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sz="12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7780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endParaRPr sz="12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7780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fr-FR" sz="1200" b="1" i="0" u="none" strike="noStrike" cap="none" dirty="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Référente Communication </a:t>
              </a:r>
              <a:br>
                <a:rPr lang="fr-FR" sz="1200" b="1" i="0" u="none" strike="noStrike" cap="none" dirty="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fr-FR" sz="1200" b="1" i="0" u="none" strike="noStrike" cap="none" dirty="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et réseaux sociaux</a:t>
              </a:r>
              <a:endParaRPr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39" name="Google Shape;139;p4" descr="Une image contenant homme, personne, verres, regardant&#10;&#10;Description générée automatiquement"/>
            <p:cNvPicPr preferRelativeResize="0"/>
            <p:nvPr/>
          </p:nvPicPr>
          <p:blipFill rotWithShape="1">
            <a:blip r:embed="rId8">
              <a:alphaModFix/>
            </a:blip>
            <a:srcRect l="9211" t="5028" r="-9210" b="38634"/>
            <a:stretch/>
          </p:blipFill>
          <p:spPr>
            <a:xfrm>
              <a:off x="775474" y="1733002"/>
              <a:ext cx="678154" cy="678154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140" name="Google Shape;140;p4" descr="Une image contenant personne, posant&#10;&#10;Description générée automatiquement"/>
            <p:cNvPicPr preferRelativeResize="0"/>
            <p:nvPr/>
          </p:nvPicPr>
          <p:blipFill rotWithShape="1">
            <a:blip r:embed="rId9">
              <a:alphaModFix/>
            </a:blip>
            <a:srcRect l="8621" t="-149" r="17569" b="42154"/>
            <a:stretch/>
          </p:blipFill>
          <p:spPr>
            <a:xfrm>
              <a:off x="6658723" y="1739492"/>
              <a:ext cx="671664" cy="671664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142" name="Google Shape;142;p4" descr="Une image contenant homme, personne, vieux&#10;&#10;Description générée automatiquement"/>
            <p:cNvPicPr preferRelativeResize="0"/>
            <p:nvPr/>
          </p:nvPicPr>
          <p:blipFill rotWithShape="1">
            <a:blip r:embed="rId10">
              <a:alphaModFix/>
            </a:blip>
            <a:srcRect l="13577" t="13752" r="6896" b="26027"/>
            <a:stretch/>
          </p:blipFill>
          <p:spPr>
            <a:xfrm>
              <a:off x="6642894" y="3582486"/>
              <a:ext cx="687493" cy="694136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143" name="Google Shape;143;p4" descr="Une image contenant personne, mur&#10;&#10;Description générée automatiquement"/>
            <p:cNvPicPr preferRelativeResize="0"/>
            <p:nvPr/>
          </p:nvPicPr>
          <p:blipFill rotWithShape="1">
            <a:blip r:embed="rId11">
              <a:alphaModFix/>
            </a:blip>
            <a:srcRect t="4819" b="23510"/>
            <a:stretch/>
          </p:blipFill>
          <p:spPr>
            <a:xfrm>
              <a:off x="3681203" y="3624506"/>
              <a:ext cx="665270" cy="673094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145" name="Google Shape;145;p4" descr="Une image contenant texte, table&#10;&#10;Description générée automatiquement"/>
            <p:cNvPicPr preferRelativeResize="0"/>
            <p:nvPr/>
          </p:nvPicPr>
          <p:blipFill rotWithShape="1">
            <a:blip r:embed="rId12">
              <a:alphaModFix/>
            </a:blip>
            <a:srcRect l="22015" t="8503" r="34011" b="41225"/>
            <a:stretch/>
          </p:blipFill>
          <p:spPr>
            <a:xfrm>
              <a:off x="6616562" y="2718232"/>
              <a:ext cx="692795" cy="662742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pic>
        <p:grpSp>
          <p:nvGrpSpPr>
            <p:cNvPr id="146" name="Google Shape;146;p4"/>
            <p:cNvGrpSpPr/>
            <p:nvPr/>
          </p:nvGrpSpPr>
          <p:grpSpPr>
            <a:xfrm>
              <a:off x="3652320" y="2722285"/>
              <a:ext cx="671664" cy="671665"/>
              <a:chOff x="6657595" y="2723422"/>
              <a:chExt cx="671664" cy="671665"/>
            </a:xfrm>
          </p:grpSpPr>
          <p:pic>
            <p:nvPicPr>
              <p:cNvPr id="147" name="Google Shape;147;p4"/>
              <p:cNvPicPr preferRelativeResize="0"/>
              <p:nvPr/>
            </p:nvPicPr>
            <p:blipFill rotWithShape="1">
              <a:blip r:embed="rId5">
                <a:alphaModFix/>
              </a:blip>
              <a:srcRect r="61834"/>
              <a:stretch/>
            </p:blipFill>
            <p:spPr>
              <a:xfrm>
                <a:off x="6698191" y="2860561"/>
                <a:ext cx="542104" cy="39641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48" name="Google Shape;148;p4"/>
              <p:cNvSpPr/>
              <p:nvPr/>
            </p:nvSpPr>
            <p:spPr>
              <a:xfrm>
                <a:off x="6657595" y="2723422"/>
                <a:ext cx="671664" cy="671665"/>
              </a:xfrm>
              <a:prstGeom prst="rect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0" name="Google Shape;150;p4"/>
            <p:cNvSpPr txBox="1"/>
            <p:nvPr/>
          </p:nvSpPr>
          <p:spPr>
            <a:xfrm>
              <a:off x="1332651" y="2748830"/>
              <a:ext cx="1799741" cy="3298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17780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fr-FR" sz="1200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Jean-Marc Dupeyroux </a:t>
              </a:r>
              <a:endParaRPr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77800">
                <a:buSzPts val="700"/>
              </a:pPr>
              <a:r>
                <a:rPr lang="fr-FR" sz="1200" b="1" dirty="0"/>
                <a:t>Pdt</a:t>
              </a:r>
              <a:r>
                <a:rPr lang="fr-FR" sz="1200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Commission PSP 93</a:t>
              </a:r>
              <a:endParaRPr lang="fr-FR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51" name="Google Shape;151;p4"/>
            <p:cNvGrpSpPr/>
            <p:nvPr/>
          </p:nvGrpSpPr>
          <p:grpSpPr>
            <a:xfrm>
              <a:off x="843500" y="2863997"/>
              <a:ext cx="6465843" cy="1388353"/>
              <a:chOff x="863416" y="2006734"/>
              <a:chExt cx="6465843" cy="1388353"/>
            </a:xfrm>
          </p:grpSpPr>
          <p:pic>
            <p:nvPicPr>
              <p:cNvPr id="152" name="Google Shape;152;p4"/>
              <p:cNvPicPr preferRelativeResize="0"/>
              <p:nvPr/>
            </p:nvPicPr>
            <p:blipFill rotWithShape="1">
              <a:blip r:embed="rId5">
                <a:alphaModFix/>
              </a:blip>
              <a:srcRect r="61834"/>
              <a:stretch/>
            </p:blipFill>
            <p:spPr>
              <a:xfrm>
                <a:off x="863416" y="2006734"/>
                <a:ext cx="542104" cy="39641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53" name="Google Shape;153;p4"/>
              <p:cNvSpPr/>
              <p:nvPr/>
            </p:nvSpPr>
            <p:spPr>
              <a:xfrm>
                <a:off x="6657595" y="2723422"/>
                <a:ext cx="671664" cy="671665"/>
              </a:xfrm>
              <a:prstGeom prst="rect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54" name="Google Shape;154;p4" descr="Une image contenant texte&#10;&#10;Description générée automatiquement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31161" y="5970277"/>
            <a:ext cx="811363" cy="811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4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1363788" y="6032810"/>
            <a:ext cx="681116" cy="748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Photo de profil de Jean-Marc Dupeyroux">
            <a:extLst>
              <a:ext uri="{FF2B5EF4-FFF2-40B4-BE49-F238E27FC236}">
                <a16:creationId xmlns:a16="http://schemas.microsoft.com/office/drawing/2014/main" id="{165B648F-11A4-4EC7-8F65-25F969EFA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57" y="3237052"/>
            <a:ext cx="931153" cy="931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148;p4">
            <a:extLst>
              <a:ext uri="{FF2B5EF4-FFF2-40B4-BE49-F238E27FC236}">
                <a16:creationId xmlns:a16="http://schemas.microsoft.com/office/drawing/2014/main" id="{A85E7187-8103-FEAE-0E01-81D50AAB352E}"/>
              </a:ext>
            </a:extLst>
          </p:cNvPr>
          <p:cNvSpPr/>
          <p:nvPr/>
        </p:nvSpPr>
        <p:spPr>
          <a:xfrm>
            <a:off x="4429227" y="1871652"/>
            <a:ext cx="940102" cy="94010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Google Shape;147;p4">
            <a:extLst>
              <a:ext uri="{FF2B5EF4-FFF2-40B4-BE49-F238E27FC236}">
                <a16:creationId xmlns:a16="http://schemas.microsoft.com/office/drawing/2014/main" id="{C090E8C1-9071-771A-C4A1-B7B20F6C560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61834"/>
          <a:stretch/>
        </p:blipFill>
        <p:spPr>
          <a:xfrm>
            <a:off x="4495265" y="2081218"/>
            <a:ext cx="758762" cy="55484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48;p4">
            <a:extLst>
              <a:ext uri="{FF2B5EF4-FFF2-40B4-BE49-F238E27FC236}">
                <a16:creationId xmlns:a16="http://schemas.microsoft.com/office/drawing/2014/main" id="{0644E969-B497-F769-7CD2-9E90CDFC17E2}"/>
              </a:ext>
            </a:extLst>
          </p:cNvPr>
          <p:cNvSpPr/>
          <p:nvPr/>
        </p:nvSpPr>
        <p:spPr>
          <a:xfrm>
            <a:off x="419308" y="4547390"/>
            <a:ext cx="940102" cy="94010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Google Shape;147;p4">
            <a:extLst>
              <a:ext uri="{FF2B5EF4-FFF2-40B4-BE49-F238E27FC236}">
                <a16:creationId xmlns:a16="http://schemas.microsoft.com/office/drawing/2014/main" id="{E3C9AEDC-A17D-0AA7-8392-325FC384B69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61834"/>
          <a:stretch/>
        </p:blipFill>
        <p:spPr>
          <a:xfrm>
            <a:off x="486380" y="4719218"/>
            <a:ext cx="758762" cy="55484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29;p4">
            <a:extLst>
              <a:ext uri="{FF2B5EF4-FFF2-40B4-BE49-F238E27FC236}">
                <a16:creationId xmlns:a16="http://schemas.microsoft.com/office/drawing/2014/main" id="{AB700248-4AEB-12D6-C2B4-95147095BDBF}"/>
              </a:ext>
            </a:extLst>
          </p:cNvPr>
          <p:cNvSpPr txBox="1"/>
          <p:nvPr/>
        </p:nvSpPr>
        <p:spPr>
          <a:xfrm>
            <a:off x="1349796" y="4430151"/>
            <a:ext cx="2271761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78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fr-FR" sz="12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Pdt </a:t>
            </a:r>
            <a:r>
              <a:rPr lang="fr-FR" sz="12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r>
              <a:rPr lang="fr-FR" sz="12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ommission PSP 77</a:t>
            </a: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12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B524DC8-823C-54BF-3128-8C9FFF4BBF7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510688" y="1916048"/>
            <a:ext cx="758762" cy="842173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A48631F7-F785-7732-7056-F0D0AD86E171}"/>
              </a:ext>
            </a:extLst>
          </p:cNvPr>
          <p:cNvSpPr txBox="1"/>
          <p:nvPr/>
        </p:nvSpPr>
        <p:spPr>
          <a:xfrm>
            <a:off x="1290728" y="3712088"/>
            <a:ext cx="609447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78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fr-FR" sz="12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Référent PSP Loisir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4635CDA-5349-7A81-C015-FA0305F9C5C6}"/>
              </a:ext>
            </a:extLst>
          </p:cNvPr>
          <p:cNvSpPr txBox="1"/>
          <p:nvPr/>
        </p:nvSpPr>
        <p:spPr>
          <a:xfrm>
            <a:off x="1290728" y="3901655"/>
            <a:ext cx="609447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78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fr-FR" sz="12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Référent </a:t>
            </a:r>
            <a:r>
              <a:rPr lang="fr-FR" sz="1200" b="1" dirty="0">
                <a:solidFill>
                  <a:srgbClr val="FF0000"/>
                </a:solidFill>
              </a:rPr>
              <a:t>Règlementation </a:t>
            </a:r>
            <a:endParaRPr lang="fr-FR" sz="1200" b="1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6921" y="289315"/>
            <a:ext cx="2177681" cy="705361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5"/>
          <p:cNvSpPr txBox="1"/>
          <p:nvPr/>
        </p:nvSpPr>
        <p:spPr>
          <a:xfrm>
            <a:off x="2174775" y="395801"/>
            <a:ext cx="9616732" cy="4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1" dirty="0">
                <a:solidFill>
                  <a:srgbClr val="206FAB"/>
                </a:solidFill>
                <a:latin typeface="Arial"/>
                <a:ea typeface="Arial"/>
                <a:cs typeface="Arial"/>
                <a:sym typeface="Arial"/>
              </a:rPr>
              <a:t>II. Bilan saison 2022 - 2023 </a:t>
            </a:r>
            <a:endParaRPr dirty="0"/>
          </a:p>
        </p:txBody>
      </p:sp>
      <p:sp>
        <p:nvSpPr>
          <p:cNvPr id="166" name="Google Shape;166;p5"/>
          <p:cNvSpPr txBox="1"/>
          <p:nvPr/>
        </p:nvSpPr>
        <p:spPr>
          <a:xfrm>
            <a:off x="197197" y="1059185"/>
            <a:ext cx="8233245" cy="43832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6350" marR="0"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1500"/>
            </a:pPr>
            <a:r>
              <a:rPr lang="fr-FR" sz="1800" b="1" u="sng" dirty="0">
                <a:solidFill>
                  <a:srgbClr val="757070"/>
                </a:solidFill>
              </a:rPr>
              <a:t>Une bonne dynamique cette saison avec une volonté de la commission IDF de faire monter en compétences les cadres de la PSP afin de répondre à toutes les attentes des différents publics PSP </a:t>
            </a:r>
            <a:endParaRPr lang="fr-FR" sz="1500" dirty="0">
              <a:solidFill>
                <a:srgbClr val="757070"/>
              </a:solidFill>
            </a:endParaRPr>
          </a:p>
          <a:p>
            <a:pPr marL="285750" marR="0" lvl="0" indent="-279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1500"/>
              <a:buFont typeface="Arial"/>
              <a:buChar char="-"/>
            </a:pPr>
            <a:endParaRPr lang="fr-FR" sz="1500" dirty="0">
              <a:solidFill>
                <a:srgbClr val="757070"/>
              </a:solidFill>
            </a:endParaRPr>
          </a:p>
          <a:p>
            <a:pPr marL="342900" lvl="0" indent="-342900">
              <a:lnSpc>
                <a:spcPct val="1500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fr-FR" sz="1800" b="1" u="sng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Examen National JF2 en novembre en IDF à Vélizy-Villacoublay </a:t>
            </a: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50000"/>
              </a:lnSpc>
              <a:spcAft>
                <a:spcPts val="800"/>
              </a:spcAft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50 % des stagiaires étaient issu de notre région. Cela montre un vrai dynamisme des Cadres dans le corps arbitral IDF. Cet examen qui prépare les futurs JF2 à l’organisation de championnats Nationaux et permet de participer à des évènements mondiaux, mais aussi qui prépare les formateurs de cadre du corps arbitral. </a:t>
            </a: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7" name="Google Shape;167;p5" descr="Une image contenant texte&#10;&#10;Description générée automatiquemen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1161" y="5970277"/>
            <a:ext cx="811363" cy="811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2708BF0-2078-AFBB-A4FA-0D01F305C3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1704" y="0"/>
            <a:ext cx="2960295" cy="6345936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35C12064-7D58-9D5D-6C8A-89E8B9387F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30442" y="5488448"/>
            <a:ext cx="3761558" cy="1176630"/>
          </a:xfrm>
          <a:prstGeom prst="rect">
            <a:avLst/>
          </a:prstGeom>
        </p:spPr>
      </p:pic>
      <p:pic>
        <p:nvPicPr>
          <p:cNvPr id="168" name="Google Shape;168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373724" y="6030288"/>
            <a:ext cx="681116" cy="748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C3305BC5-BFC1-59B0-D6E8-809CE02204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44584" y="2300"/>
            <a:ext cx="682811" cy="677934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8B56F9F-6971-9DCA-CC13-2D9B87642D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100340">
            <a:off x="5499744" y="5040366"/>
            <a:ext cx="2697912" cy="151689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1955EC9-775E-8A69-1ED1-C0802F5471A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612071">
            <a:off x="1868800" y="5023765"/>
            <a:ext cx="1550102" cy="155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3145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6921" y="289315"/>
            <a:ext cx="2177681" cy="705361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5"/>
          <p:cNvSpPr txBox="1"/>
          <p:nvPr/>
        </p:nvSpPr>
        <p:spPr>
          <a:xfrm>
            <a:off x="2174775" y="395801"/>
            <a:ext cx="9616732" cy="4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206FAB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II. Bilan saison 2022 - 2023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6" name="Google Shape;166;p5"/>
          <p:cNvSpPr txBox="1"/>
          <p:nvPr/>
        </p:nvSpPr>
        <p:spPr>
          <a:xfrm>
            <a:off x="506299" y="1523006"/>
            <a:ext cx="8272175" cy="1959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lvl="0" indent="-342900">
              <a:lnSpc>
                <a:spcPct val="1500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fr-FR" sz="1800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Participation des cadres PSP IDF au stage national Sports Santé</a:t>
            </a:r>
            <a:r>
              <a:rPr lang="fr-FR" sz="18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organisé à Rennes par la FFESSM </a:t>
            </a:r>
          </a:p>
          <a:p>
            <a:pPr lvl="0">
              <a:lnSpc>
                <a:spcPct val="150000"/>
              </a:lnSpc>
              <a:spcAft>
                <a:spcPts val="800"/>
              </a:spcAft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stage national Sport Santé de formation de cadres, module activités subaquatiques aura lieu du 21 au 23 octobre 2022 à Rennes (Maison des sports).. </a:t>
            </a:r>
          </a:p>
        </p:txBody>
      </p:sp>
      <p:pic>
        <p:nvPicPr>
          <p:cNvPr id="167" name="Google Shape;167;p5" descr="Une image contenant texte&#10;&#10;Description générée automatiquemen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1161" y="5970277"/>
            <a:ext cx="811363" cy="811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363788" y="6032810"/>
            <a:ext cx="681116" cy="748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CA4367F-401B-D244-A41A-E6E1C69AF2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87753" y="0"/>
            <a:ext cx="2604247" cy="597027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85D106D-1541-70C8-A885-DB9AC1E6E1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07071" y="0"/>
            <a:ext cx="682811" cy="677934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4D953028-FFD7-4A2A-6374-C16B681188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64470" y="3599203"/>
            <a:ext cx="2791861" cy="186124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7678171-8D76-F539-BD1D-C78EF90F598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30237" y="3617188"/>
            <a:ext cx="3248237" cy="1698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6386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6921" y="289315"/>
            <a:ext cx="2177681" cy="705361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5"/>
          <p:cNvSpPr txBox="1"/>
          <p:nvPr/>
        </p:nvSpPr>
        <p:spPr>
          <a:xfrm>
            <a:off x="2174775" y="395801"/>
            <a:ext cx="9616732" cy="4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206FAB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II. Bilan saison 2022 - 2023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6" name="Google Shape;166;p5"/>
          <p:cNvSpPr txBox="1"/>
          <p:nvPr/>
        </p:nvSpPr>
        <p:spPr>
          <a:xfrm>
            <a:off x="506299" y="1523006"/>
            <a:ext cx="8272175" cy="1959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lvl="0" indent="-342900">
              <a:lnSpc>
                <a:spcPct val="1500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fr-FR" sz="1800" b="1" u="sng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Stage initial EF1 au comité IDF en Janvier </a:t>
            </a: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base des entraineurs PSP continue de s’agrandir en IDF avec 5 nouveaux stagiaires cette année. Nous leurs souhaitons le meilleur avant l’examen final de fin d’année 2023. </a:t>
            </a:r>
          </a:p>
        </p:txBody>
      </p:sp>
      <p:pic>
        <p:nvPicPr>
          <p:cNvPr id="167" name="Google Shape;167;p5" descr="Une image contenant texte&#10;&#10;Description générée automatiquemen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1161" y="5970277"/>
            <a:ext cx="811363" cy="811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363788" y="6032810"/>
            <a:ext cx="681116" cy="748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CA4367F-401B-D244-A41A-E6E1C69AF2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87753" y="0"/>
            <a:ext cx="2604247" cy="597027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85D106D-1541-70C8-A885-DB9AC1E6E1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07071" y="0"/>
            <a:ext cx="682811" cy="677934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F465248-6E07-070A-C988-A96E61BAB7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53316" y="3482476"/>
            <a:ext cx="3042684" cy="2286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1032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6921" y="289315"/>
            <a:ext cx="2177681" cy="705361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5"/>
          <p:cNvSpPr txBox="1"/>
          <p:nvPr/>
        </p:nvSpPr>
        <p:spPr>
          <a:xfrm>
            <a:off x="2147343" y="332802"/>
            <a:ext cx="9616732" cy="4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206FAB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II. Bilan saison 2022 - 2023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62" name="Google Shape;162;p5"/>
          <p:cNvGrpSpPr/>
          <p:nvPr/>
        </p:nvGrpSpPr>
        <p:grpSpPr>
          <a:xfrm>
            <a:off x="8430757" y="0"/>
            <a:ext cx="3761243" cy="6781640"/>
            <a:chOff x="8430757" y="0"/>
            <a:chExt cx="3761243" cy="6858001"/>
          </a:xfrm>
        </p:grpSpPr>
        <p:pic>
          <p:nvPicPr>
            <p:cNvPr id="164" name="Google Shape;164;p5" descr="Une image contenant oiseau de proie&#10;&#10;Description générée automatiquement"/>
            <p:cNvPicPr preferRelativeResize="0"/>
            <p:nvPr/>
          </p:nvPicPr>
          <p:blipFill rotWithShape="1">
            <a:blip r:embed="rId4">
              <a:alphaModFix/>
            </a:blip>
            <a:srcRect l="69150"/>
            <a:stretch/>
          </p:blipFill>
          <p:spPr>
            <a:xfrm>
              <a:off x="8430757" y="5791201"/>
              <a:ext cx="3761243" cy="1066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" name="Google Shape;165;p5" descr="Une image contenant oiseau de proie&#10;&#10;Description générée automatiquement"/>
            <p:cNvPicPr preferRelativeResize="0"/>
            <p:nvPr/>
          </p:nvPicPr>
          <p:blipFill rotWithShape="1">
            <a:blip r:embed="rId4">
              <a:alphaModFix/>
            </a:blip>
            <a:srcRect l="5444" t="25877" r="38931" b="19659"/>
            <a:stretch/>
          </p:blipFill>
          <p:spPr>
            <a:xfrm rot="5400000">
              <a:off x="5965563" y="3050263"/>
              <a:ext cx="6781642" cy="68111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6" name="Google Shape;166;p5"/>
          <p:cNvSpPr txBox="1"/>
          <p:nvPr/>
        </p:nvSpPr>
        <p:spPr>
          <a:xfrm>
            <a:off x="292567" y="1079575"/>
            <a:ext cx="8622000" cy="3611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Clr>
                <a:srgbClr val="757070"/>
              </a:buClr>
              <a:buSzPts val="1600"/>
              <a:buFont typeface="Arial"/>
              <a:buChar char="-"/>
              <a:tabLst/>
              <a:defRPr/>
            </a:pPr>
            <a:r>
              <a:rPr lang="fr-FR" sz="18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fr-FR" sz="1800" b="1" u="sng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ère</a:t>
            </a:r>
            <a:r>
              <a:rPr lang="fr-FR" sz="18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matinée du corps Arbitral PSP de l’IDF en janvier </a:t>
            </a: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Une matinée où étaient conviés l’ensemble des Arbitres, JF1 et JF2 de l’IDF afin d’échanger sur les pratiques, les nouveautés et les points techniques liés à l’arbitrage. Au   regard de la réussite, cette matinée sera renouvelée tous les ans. 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Clr>
                <a:srgbClr val="757070"/>
              </a:buClr>
              <a:buSzPts val="1600"/>
              <a:tabLst/>
              <a:defRPr/>
            </a:pPr>
            <a:endParaRPr lang="fr-FR" sz="1800" dirty="0">
              <a:solidFill>
                <a:srgbClr val="757070"/>
              </a:solidFill>
            </a:endParaRP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Clr>
                <a:srgbClr val="757070"/>
              </a:buClr>
              <a:buSzPts val="1600"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75707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67" name="Google Shape;167;p5" descr="Une image contenant texte&#10;&#10;Description générée automatiquemen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1161" y="5970277"/>
            <a:ext cx="811363" cy="811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363788" y="6032810"/>
            <a:ext cx="681116" cy="748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3F76379A-921C-84AD-FA38-2E55979822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14567" y="76359"/>
            <a:ext cx="3277433" cy="588009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2145785-BAA6-11A6-8F71-3ED60725EC7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508" y="3562072"/>
            <a:ext cx="3149022" cy="2152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CF8BD4D-9831-6CAB-F85D-64AD05479D1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37471" y="3562073"/>
            <a:ext cx="3065705" cy="21527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42046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6921" y="289315"/>
            <a:ext cx="2177681" cy="705361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5"/>
          <p:cNvSpPr txBox="1"/>
          <p:nvPr/>
        </p:nvSpPr>
        <p:spPr>
          <a:xfrm>
            <a:off x="2147343" y="332802"/>
            <a:ext cx="9616732" cy="4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206FAB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II. Bilan saison 2022 - 2023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6" name="Google Shape;166;p5"/>
          <p:cNvSpPr txBox="1"/>
          <p:nvPr/>
        </p:nvSpPr>
        <p:spPr>
          <a:xfrm>
            <a:off x="360364" y="1095492"/>
            <a:ext cx="8622000" cy="1959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lvl="0" indent="-342900">
              <a:lnSpc>
                <a:spcPct val="1500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fr-FR" sz="18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Championnat Régional de PSP à Massy le 02 Avril 2023</a:t>
            </a: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fr-F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117 compétiteurs, 16 clubs Franciliens, + de 40 juges et arbitres, 20 bénévoles et à l’arrivée, un beau championnat et une organisation au top ! . </a:t>
            </a:r>
            <a:r>
              <a:rPr lang="fr-FR" sz="18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Une vrai réussite !!!</a:t>
            </a:r>
            <a:r>
              <a:rPr lang="fr-F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Et un grand merci au club de Massy, à la section PSP et à tous ceux qui ont participé à cette réussite. </a:t>
            </a: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7" name="Google Shape;167;p5" descr="Une image contenant texte&#10;&#10;Description générée automatiquemen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1161" y="5970277"/>
            <a:ext cx="811363" cy="811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A16E08F-9971-9EC3-A93B-EBD5FC96AB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7106" y="-1"/>
            <a:ext cx="3828553" cy="6781641"/>
          </a:xfrm>
          <a:prstGeom prst="rect">
            <a:avLst/>
          </a:prstGeom>
        </p:spPr>
      </p:pic>
      <p:pic>
        <p:nvPicPr>
          <p:cNvPr id="168" name="Google Shape;168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379723" y="5970277"/>
            <a:ext cx="681116" cy="748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0C84E48-7948-954F-C00B-528A80089F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568" y="3215851"/>
            <a:ext cx="1811295" cy="249246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B415875-63E6-F15E-1017-B9A55BBF7F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65506" y="5060764"/>
            <a:ext cx="1929087" cy="144681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B6E67F3-3C17-37A0-7C6A-3E92F8C97A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21101" y="4945762"/>
            <a:ext cx="1343795" cy="179172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F40A281-1B5D-B779-8C02-1D62E3F7DBF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31341" y="3705077"/>
            <a:ext cx="1683327" cy="210467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7B0C4A5-2479-B842-C0C9-943EF36A200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53644" y="3101294"/>
            <a:ext cx="3828554" cy="1723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00313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Personnalisé 1">
      <a:dk1>
        <a:srgbClr val="143D8D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783</Words>
  <Application>Microsoft Office PowerPoint</Application>
  <PresentationFormat>Grand écran</PresentationFormat>
  <Paragraphs>94</Paragraphs>
  <Slides>14</Slides>
  <Notes>14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18" baseType="lpstr">
      <vt:lpstr>Arial</vt:lpstr>
      <vt:lpstr>Calibri</vt:lpstr>
      <vt:lpstr>Times New Roman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SGD Pharma</dc:creator>
  <cp:lastModifiedBy>Patrick LAMERAT</cp:lastModifiedBy>
  <cp:revision>37</cp:revision>
  <dcterms:created xsi:type="dcterms:W3CDTF">2017-10-27T14:12:03Z</dcterms:created>
  <dcterms:modified xsi:type="dcterms:W3CDTF">2023-11-20T16:01:28Z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0x010100EF8F446E70AFB74EB4DCEF27976B97DE</vt:lpwstr>
  </property>
</Properties>
</file>