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7" r:id="rId2"/>
    <p:sldId id="310" r:id="rId3"/>
    <p:sldId id="258" r:id="rId4"/>
    <p:sldId id="260" r:id="rId5"/>
    <p:sldId id="266" r:id="rId6"/>
    <p:sldId id="309" r:id="rId7"/>
    <p:sldId id="308" r:id="rId8"/>
    <p:sldId id="304" r:id="rId9"/>
    <p:sldId id="305" r:id="rId10"/>
    <p:sldId id="311" r:id="rId11"/>
    <p:sldId id="306" r:id="rId12"/>
    <p:sldId id="268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72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9F6E1-98C6-4DC1-BBC8-870C95EA7FCA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CE560-C9ED-40B1-99BF-C66D9CFCC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62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8683" y="0"/>
            <a:ext cx="4368801" cy="68580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476251"/>
            <a:ext cx="3575049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-48683" y="0"/>
            <a:ext cx="4368801" cy="68580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9A29FC-F103-4A43-BA56-740DEF004F36}"/>
              </a:ext>
            </a:extLst>
          </p:cNvPr>
          <p:cNvSpPr/>
          <p:nvPr userDrawn="1"/>
        </p:nvSpPr>
        <p:spPr>
          <a:xfrm>
            <a:off x="5279999" y="4103402"/>
            <a:ext cx="6384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800" b="0" i="1" u="none" strike="noStrike" baseline="0" dirty="0">
                <a:solidFill>
                  <a:srgbClr val="0070C1"/>
                </a:solidFill>
                <a:latin typeface="CIDFont+F6"/>
              </a:rPr>
              <a:t>Intervenants : Bernard PILLET, Pascale Moutarde                                                                         Président de la Commission Médicale et de Prévention Régionale</a:t>
            </a:r>
            <a:endParaRPr lang="fr-FR" i="1" dirty="0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35766E3B-9C35-4114-949F-8E416FFC7B3E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5120640" y="2575368"/>
            <a:ext cx="6543979" cy="1027368"/>
          </a:xfrm>
        </p:spPr>
        <p:txBody>
          <a:bodyPr anchor="t"/>
          <a:lstStyle>
            <a:lvl1pPr algn="l">
              <a:lnSpc>
                <a:spcPts val="3800"/>
              </a:lnSpc>
              <a:defRPr sz="2800" b="0" cap="all" baseline="0">
                <a:solidFill>
                  <a:srgbClr val="4F81BD"/>
                </a:solidFill>
              </a:defRPr>
            </a:lvl1pPr>
          </a:lstStyle>
          <a:p>
            <a:pPr algn="ctr"/>
            <a:r>
              <a:rPr lang="fr-FR" dirty="0">
                <a:latin typeface="CIDFont+F1"/>
              </a:rPr>
              <a:t>Assemblée générale régionale de la commission médicale et de prévention</a:t>
            </a:r>
            <a:endParaRPr lang="fr-FR" dirty="0"/>
          </a:p>
        </p:txBody>
      </p:sp>
      <p:sp>
        <p:nvSpPr>
          <p:cNvPr id="12" name="Sous-titre 2">
            <a:extLst>
              <a:ext uri="{FF2B5EF4-FFF2-40B4-BE49-F238E27FC236}">
                <a16:creationId xmlns:a16="http://schemas.microsoft.com/office/drawing/2014/main" id="{D2FBA829-9899-4F3B-B5CF-E842FEDCA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80000" y="5805264"/>
            <a:ext cx="6384619" cy="504056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kumimoji="0" lang="fr-FR" sz="4000" b="0" i="0" u="none" strike="noStrike" kern="1200" cap="all" spc="0" normalizeH="0" baseline="0" noProof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fr-FR" sz="1600" b="0" i="0" u="none" strike="noStrike" kern="1200" cap="all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itchFamily="34" charset="0"/>
                <a:ea typeface="+mj-ea"/>
              </a:rPr>
              <a:t>AG CMPR Idf 12/10/22</a:t>
            </a:r>
            <a:endParaRPr lang="fr-FR" dirty="0"/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25EC7CDE-FC0D-43D8-8FD8-C4BBB45F72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898" y="240480"/>
            <a:ext cx="1630917" cy="179305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D79B12D-7317-4794-82BA-54BE0030A4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82" y="240481"/>
            <a:ext cx="1795696" cy="179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9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A48927-CDAD-460D-98CE-672ACA422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7844607-E651-437D-8964-9BF1C0AA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3133" y="6519333"/>
            <a:ext cx="2218266" cy="202142"/>
          </a:xfrm>
          <a:prstGeom prst="rect">
            <a:avLst/>
          </a:prstGeom>
        </p:spPr>
        <p:txBody>
          <a:bodyPr anchor="ctr"/>
          <a:lstStyle>
            <a:lvl1pPr>
              <a:defRPr sz="800"/>
            </a:lvl1pPr>
          </a:lstStyle>
          <a:p>
            <a:fld id="{27FAEEB8-B65B-4951-B097-91A099828105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DA4C621-F103-43B6-B503-56491F69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AG CMPR 20/09/23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7736943E-35B0-4800-A624-F22B93DE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9333"/>
            <a:ext cx="2494935" cy="20214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D45A7A3-126E-45A6-90E0-867DC01DD0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67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6988"/>
            <a:ext cx="12192000" cy="757238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2000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34434" y="52389"/>
            <a:ext cx="9649884" cy="5683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72933" y="6424596"/>
            <a:ext cx="5046134" cy="2460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666666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AG CMPR 12/10/22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78357" y="6423009"/>
            <a:ext cx="1333509" cy="2460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666666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/>
              <a:t>  |  PAGE </a:t>
            </a:r>
            <a:fld id="{3C7DD91C-F138-4C54-8C45-D6FB612C0109}" type="slidenum">
              <a:rPr lang="fr-F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26988"/>
            <a:ext cx="12192000" cy="757238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kumimoji="0" lang="fr-FR" sz="2400" b="1" i="0" u="none" strike="noStrike" kern="1200" cap="all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j-ea"/>
              </a:rPr>
              <a:t>Commission Médicale et de Prévention Régionale IdF - FFESSM</a:t>
            </a: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904713" y="1345423"/>
            <a:ext cx="103680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0"/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DD70EFF-1F29-4463-B46A-38424DD4DA3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69" y="6056416"/>
            <a:ext cx="802765" cy="801584"/>
          </a:xfrm>
          <a:prstGeom prst="rect">
            <a:avLst/>
          </a:prstGeom>
        </p:spPr>
      </p:pic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402F64CD-1CAD-4C59-85FE-0FAF6E3744B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8650" y="6210795"/>
            <a:ext cx="588681" cy="6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6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b="1" kern="1200" cap="all">
          <a:solidFill>
            <a:schemeClr val="bg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9pPr>
    </p:titleStyle>
    <p:bodyStyle>
      <a:lvl1pPr marL="0" marR="0" indent="252000" algn="l" defTabSz="914400" rtl="0" eaLnBrk="0" fontAlgn="base" latinLnBrk="0" hangingPunct="0">
        <a:lnSpc>
          <a:spcPct val="100000"/>
        </a:lnSpc>
        <a:spcBef>
          <a:spcPct val="0"/>
        </a:spcBef>
        <a:spcAft>
          <a:spcPts val="400"/>
        </a:spcAft>
        <a:buClr>
          <a:srgbClr val="4F81BD"/>
        </a:buClr>
        <a:buSzPct val="70000"/>
        <a:buFont typeface="Wingdings" pitchFamily="2" charset="2"/>
        <a:buChar char="q"/>
        <a:tabLst/>
        <a:defRPr sz="22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04000" marR="0" indent="-252000" algn="l" defTabSz="914400" rtl="0" eaLnBrk="0" fontAlgn="base" latinLnBrk="0" hangingPunct="0">
        <a:lnSpc>
          <a:spcPts val="2000"/>
        </a:lnSpc>
        <a:spcBef>
          <a:spcPct val="0"/>
        </a:spcBef>
        <a:spcAft>
          <a:spcPct val="0"/>
        </a:spcAft>
        <a:buClrTx/>
        <a:buSzPct val="110000"/>
        <a:buFont typeface="Wingdings" pitchFamily="2" charset="2"/>
        <a:buChar char="§"/>
        <a:tabLst/>
        <a:defRPr sz="2000" b="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756000" marR="0" indent="-216000" algn="l" defTabSz="914400" rtl="0" eaLnBrk="0" fontAlgn="base" latinLnBrk="0" hangingPunct="0">
        <a:lnSpc>
          <a:spcPts val="2000"/>
        </a:lnSpc>
        <a:spcBef>
          <a:spcPct val="0"/>
        </a:spcBef>
        <a:spcAft>
          <a:spcPct val="0"/>
        </a:spcAft>
        <a:buClrTx/>
        <a:buSzPct val="100000"/>
        <a:buFont typeface="Courier New" pitchFamily="49" charset="0"/>
        <a:buChar char="o"/>
        <a:tabLst/>
        <a:defRPr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08000" marR="0" indent="-216000" algn="l" defTabSz="914400" rtl="0" eaLnBrk="0" fontAlgn="base" latinLnBrk="0" hangingPunct="0">
        <a:lnSpc>
          <a:spcPts val="2000"/>
        </a:lnSpc>
        <a:spcBef>
          <a:spcPct val="0"/>
        </a:spcBef>
        <a:spcAft>
          <a:spcPct val="0"/>
        </a:spcAft>
        <a:buClrTx/>
        <a:buSzPct val="100000"/>
        <a:buFont typeface="Arial" pitchFamily="34" charset="0"/>
        <a:buChar char="•"/>
        <a:tabLst/>
        <a:defRPr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133475" indent="-1143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Wingdings" pitchFamily="2" charset="2"/>
        <a:buChar char="§"/>
        <a:defRPr sz="1600" kern="1200">
          <a:solidFill>
            <a:srgbClr val="666666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fessm.fr/actualites/la-plongee-vitamine-bleue-du-bien-etre" TargetMode="External"/><Relationship Id="rId2" Type="http://schemas.openxmlformats.org/officeDocument/2006/relationships/hyperlink" Target="https://ffessm-sportsanteidf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fessm-sportsanteidf.fr/une-pratique-benefique/#formations" TargetMode="External"/><Relationship Id="rId4" Type="http://schemas.openxmlformats.org/officeDocument/2006/relationships/hyperlink" Target="https://www.salon-de-la-plongee.com/fr/actualites/details/3629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fessm.fr/actualites/la-plongee-vitamine-bleue-du-bien-etre" TargetMode="External"/><Relationship Id="rId2" Type="http://schemas.openxmlformats.org/officeDocument/2006/relationships/hyperlink" Target="https://ffessm-sportsanteidf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fessm-sportsanteidf.fr/en-savoir-plus-sur-le-rex/" TargetMode="External"/><Relationship Id="rId5" Type="http://schemas.openxmlformats.org/officeDocument/2006/relationships/hyperlink" Target="https://ffessm-sportsanteidf.fr/une-pratique-benefique/#formations" TargetMode="External"/><Relationship Id="rId4" Type="http://schemas.openxmlformats.org/officeDocument/2006/relationships/hyperlink" Target="https://www.salon-de-la-plongee.com/fr/actualites/details/3629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download/pdf?id=wgoAra6H5WCaE8v6Pip11ohwvMXPOPNZ5JP4BnMJBZ4=" TargetMode="External"/><Relationship Id="rId2" Type="http://schemas.openxmlformats.org/officeDocument/2006/relationships/hyperlink" Target="https://www.legifrance.gouv.fr/download/pdf?id=V6uxm7Ilpup-_8dwpiNwVXeRYMO0mh4LBfumLg-FKNE=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312274AA-8034-4E9A-A2A9-6CCE55C9A2E6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5120640" y="2575368"/>
            <a:ext cx="6543979" cy="1027368"/>
          </a:xfrm>
        </p:spPr>
        <p:txBody>
          <a:bodyPr anchor="t"/>
          <a:lstStyle>
            <a:lvl1pPr algn="l">
              <a:lnSpc>
                <a:spcPts val="3800"/>
              </a:lnSpc>
              <a:defRPr sz="2800" b="0" cap="all" baseline="0">
                <a:solidFill>
                  <a:srgbClr val="4F81BD"/>
                </a:solidFill>
              </a:defRPr>
            </a:lvl1pPr>
          </a:lstStyle>
          <a:p>
            <a:pPr algn="ctr"/>
            <a:r>
              <a:rPr lang="fr-FR" dirty="0">
                <a:latin typeface="CIDFont+F1"/>
              </a:rPr>
              <a:t>Assemblée générale régionale de la commission médicale et de prévention</a:t>
            </a:r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D9C233CD-F73E-469E-89BC-2DCA451456AE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5280000" y="5805264"/>
            <a:ext cx="6384619" cy="504056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kumimoji="0" lang="fr-FR" sz="4000" b="0" i="0" u="none" strike="noStrike" kern="1200" cap="all" spc="0" normalizeH="0" baseline="0" noProof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fr-FR" sz="1600" b="0" i="0" u="none" strike="noStrike" kern="1200" cap="all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itchFamily="34" charset="0"/>
                <a:ea typeface="+mj-ea"/>
              </a:rPr>
              <a:t>AGR Idf – Commission Médicale – 20/09/23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9398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13" y="1345423"/>
            <a:ext cx="10368000" cy="5120382"/>
          </a:xfrm>
        </p:spPr>
        <p:txBody>
          <a:bodyPr>
            <a:normAutofit/>
          </a:bodyPr>
          <a:lstStyle/>
          <a:p>
            <a:pPr marL="360363" indent="-360363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3. Remerciements</a:t>
            </a:r>
          </a:p>
          <a:p>
            <a:pPr marL="360363" indent="-360363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-	Aux participants du groupe de travail régional « Sport Santé », au CTSN Jérôme HLADKY, au président Francis MERLO pour leur investissement.</a:t>
            </a:r>
          </a:p>
          <a:p>
            <a:pPr marL="360363" indent="-360363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-	JP. LOTZ (GT Sport santé JO héritage – AP-HP) M. TROUSSELARD, A. JORROT (CABAT) – A. VAN HOYE (Université Lorraine) – F ROSTAN (Santé Publique France) pour leur apport et leur soutien dans notre démarche.</a:t>
            </a:r>
          </a:p>
          <a:p>
            <a:pPr marL="360363" indent="-360363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-	À l’équipe du service de réanimation et de médecine hyperbare de l’hôpital Raymond Poincaré de Garches pour leur participation à l’information concernant les traitements par OHB.</a:t>
            </a:r>
          </a:p>
          <a:p>
            <a:pPr marL="360363" indent="-360363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-	Au club des OVM et à la Mairie de Saint Maur des Fossés qui mettent à disposition de la Région la piscine Brossolette gracieusement pour le J4 de la formation « Sport Santé ».</a:t>
            </a:r>
          </a:p>
          <a:p>
            <a:pPr lvl="0" indent="0">
              <a:spcBef>
                <a:spcPts val="600"/>
              </a:spcBef>
              <a:spcAft>
                <a:spcPts val="0"/>
              </a:spcAft>
              <a:buNone/>
            </a:pPr>
            <a:endParaRPr lang="fr-FR" sz="2000" dirty="0">
              <a:cs typeface="Times New Roman" panose="02020603050405020304" pitchFamily="18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679E-5460-4636-94E8-2CBEFD85922E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315E7E-5B90-2766-1751-6E1FCB834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</p:spPr>
        <p:txBody>
          <a:bodyPr/>
          <a:lstStyle/>
          <a:p>
            <a:r>
              <a:rPr lang="fr-FR" dirty="0"/>
              <a:t>AG CMPR 20/09/23</a:t>
            </a:r>
          </a:p>
        </p:txBody>
      </p:sp>
    </p:spTree>
    <p:extLst>
      <p:ext uri="{BB962C8B-B14F-4D97-AF65-F5344CB8AC3E}">
        <p14:creationId xmlns:p14="http://schemas.microsoft.com/office/powerpoint/2010/main" val="111878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Ordre du jour 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solidFill>
                  <a:schemeClr val="bg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Rapport moral et d'activité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Rapport financier et Budget prévisionnel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solidFill>
                  <a:schemeClr val="bg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Questions diverses</a:t>
            </a:r>
          </a:p>
          <a:p>
            <a:pPr indent="0">
              <a:buNone/>
            </a:pPr>
            <a:endParaRPr lang="fr-FR" sz="2600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656F-4317-4573-9E40-D8EA54C143CB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0811887E-ABCE-26E6-D4D4-D27B37B9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</p:spPr>
        <p:txBody>
          <a:bodyPr/>
          <a:lstStyle/>
          <a:p>
            <a:r>
              <a:rPr lang="fr-FR" dirty="0"/>
              <a:t>AG CMPR 20/09/23</a:t>
            </a:r>
          </a:p>
        </p:txBody>
      </p:sp>
    </p:spTree>
    <p:extLst>
      <p:ext uri="{BB962C8B-B14F-4D97-AF65-F5344CB8AC3E}">
        <p14:creationId xmlns:p14="http://schemas.microsoft.com/office/powerpoint/2010/main" val="2738134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Rapport financier et Budget prévisionnel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Budget = 1000€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Dépenses = Mise à jour du site: 648€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Entrées = Formations « Sport Santé »: 150x4= 600€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Prévisionnel = Dépenses de fonctionnement liées aux actions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BFC9-2036-4888-B97A-2300F3F663DF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B4F5BB-3963-60AA-D0F6-222D6BBA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</p:spPr>
        <p:txBody>
          <a:bodyPr/>
          <a:lstStyle/>
          <a:p>
            <a:r>
              <a:rPr lang="fr-FR" dirty="0"/>
              <a:t>AG CMPR 20/09/23</a:t>
            </a:r>
          </a:p>
        </p:txBody>
      </p:sp>
    </p:spTree>
    <p:extLst>
      <p:ext uri="{BB962C8B-B14F-4D97-AF65-F5344CB8AC3E}">
        <p14:creationId xmlns:p14="http://schemas.microsoft.com/office/powerpoint/2010/main" val="146755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Questions diverses</a:t>
            </a:r>
          </a:p>
          <a:p>
            <a:pPr lv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Approbation du rapport du président de la commission médicale</a:t>
            </a:r>
          </a:p>
          <a:p>
            <a:pPr lv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Merci pour votre participation</a:t>
            </a:r>
          </a:p>
          <a:p>
            <a:pPr lv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600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589B-E5A6-45BB-8A1D-4644D039D57C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DB9B46-7245-2D60-FFE5-9BBF396F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</p:spPr>
        <p:txBody>
          <a:bodyPr/>
          <a:lstStyle/>
          <a:p>
            <a:r>
              <a:rPr lang="fr-FR" dirty="0"/>
              <a:t>AG CMPR 20/09/23</a:t>
            </a:r>
          </a:p>
        </p:txBody>
      </p:sp>
    </p:spTree>
    <p:extLst>
      <p:ext uri="{BB962C8B-B14F-4D97-AF65-F5344CB8AC3E}">
        <p14:creationId xmlns:p14="http://schemas.microsoft.com/office/powerpoint/2010/main" val="136023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20B28D9-BC5A-8368-9A7F-20649EF06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spcAft>
                <a:spcPts val="1200"/>
              </a:spcAft>
              <a:buNone/>
            </a:pPr>
            <a:r>
              <a:rPr lang="fr-FR" sz="2600" dirty="0"/>
              <a:t>Bernard Pillet Président de la CMPR présente ses excuses à Monsieur le Président de la Région, ainsi qu’à tous les licenciés présents aujourd’hui car:</a:t>
            </a:r>
          </a:p>
          <a:p>
            <a:pPr indent="0">
              <a:spcAft>
                <a:spcPts val="1200"/>
              </a:spcAft>
              <a:buNone/>
            </a:pPr>
            <a:r>
              <a:rPr lang="fr-FR" sz="2600" dirty="0"/>
              <a:t>Il est invité par MEDSUBHYP, la société savante de Médecine Hyperbare à la journée scientifique qui a lieu actuellement à Garches sur le thème « Plongée Sport Santé »:</a:t>
            </a:r>
          </a:p>
          <a:p>
            <a:pPr marL="817563" indent="-4572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2600" dirty="0"/>
              <a:t>Comme modérateur </a:t>
            </a:r>
          </a:p>
          <a:p>
            <a:pPr marL="817563" indent="-4572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2600" dirty="0"/>
              <a:t>Et pour présenter le programme et </a:t>
            </a:r>
            <a:r>
              <a:rPr lang="fr-FR" sz="2600"/>
              <a:t>les objectifs en </a:t>
            </a:r>
            <a:r>
              <a:rPr lang="fr-FR" sz="2600" dirty="0"/>
              <a:t>cours en Ile de France.</a:t>
            </a:r>
          </a:p>
          <a:p>
            <a:pPr indent="0">
              <a:spcAft>
                <a:spcPts val="1200"/>
              </a:spcAft>
              <a:buNone/>
            </a:pPr>
            <a:endParaRPr lang="fr-FR" sz="2600" dirty="0"/>
          </a:p>
          <a:p>
            <a:pPr indent="0">
              <a:spcAft>
                <a:spcPts val="1200"/>
              </a:spcAft>
              <a:buNone/>
            </a:pPr>
            <a:endParaRPr lang="fr-FR" sz="2600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6F4733-8B53-6392-BB2F-0112F33B2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EB8-B65B-4951-B097-91A099828105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0AC760-FDC5-6C7D-9DDF-7C9EB9DAB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CMPR 20/09/23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14042D-BB84-E4B4-3EED-F47527904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Ordre du jour 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Rapport moral et d'activité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Rapport financier et Budget prévisionnel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Questions diverses</a:t>
            </a:r>
          </a:p>
          <a:p>
            <a:endParaRPr lang="fr-FR" sz="2600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656F-4317-4573-9E40-D8EA54C143CB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61DC3D-5D74-4AC6-9DB3-2A5D542E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AG CMPR 20/09/23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91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>
              <a:spcAft>
                <a:spcPts val="0"/>
              </a:spcAft>
              <a:buNone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Rapport moral et d’activité :</a:t>
            </a:r>
          </a:p>
          <a:p>
            <a:pPr lvl="0" indent="0">
              <a:spcAft>
                <a:spcPts val="0"/>
              </a:spcAft>
              <a:buNone/>
            </a:pPr>
            <a:endParaRPr lang="fr-FR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Etat des lieux</a:t>
            </a:r>
          </a:p>
          <a:p>
            <a:pPr indent="0">
              <a:spcAft>
                <a:spcPts val="0"/>
              </a:spcAft>
              <a:buClrTx/>
              <a:buSzPct val="100000"/>
              <a:buNone/>
            </a:pPr>
            <a:endParaRPr lang="fr-FR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-360363">
              <a:spcAft>
                <a:spcPts val="0"/>
              </a:spcAft>
              <a:buClrTx/>
              <a:buSzPct val="100000"/>
              <a:buFont typeface="+mj-lt"/>
              <a:buAutoNum type="arabicPeriod" startAt="2"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Les remerciements aux membres et aux partenaires </a:t>
            </a:r>
          </a:p>
          <a:p>
            <a:endParaRPr lang="fr-FR" sz="2600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874F-4678-40CD-AA83-F86BFFCF63DB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4712A0-2367-F895-4E98-6F8D679B6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</p:spPr>
        <p:txBody>
          <a:bodyPr/>
          <a:lstStyle/>
          <a:p>
            <a:r>
              <a:rPr lang="fr-FR" dirty="0"/>
              <a:t>AG CMPR 20/09/23</a:t>
            </a:r>
          </a:p>
        </p:txBody>
      </p:sp>
    </p:spTree>
    <p:extLst>
      <p:ext uri="{BB962C8B-B14F-4D97-AF65-F5344CB8AC3E}">
        <p14:creationId xmlns:p14="http://schemas.microsoft.com/office/powerpoint/2010/main" val="92298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Etat des lieux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fr-FR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-360363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L’objectif principal : Mettre en place le « SPORT SANTE » au niveau Régional</a:t>
            </a:r>
          </a:p>
          <a:p>
            <a:pPr marL="719138" lvl="0" indent="-358775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2600" dirty="0">
                <a:ea typeface="Calibri" panose="020F0502020204030204" pitchFamily="34" charset="0"/>
                <a:cs typeface="Times New Roman" panose="02020603050405020304" pitchFamily="18" charset="0"/>
              </a:rPr>
              <a:t>Les objectifs envisagés en 2022 sont pratiquement tous atteints</a:t>
            </a:r>
          </a:p>
          <a:p>
            <a:pPr lvl="0" indent="0">
              <a:spcBef>
                <a:spcPts val="600"/>
              </a:spcBef>
              <a:spcAft>
                <a:spcPts val="0"/>
              </a:spcAft>
              <a:buNone/>
            </a:pPr>
            <a:endParaRPr lang="fr-FR" sz="2600" dirty="0">
              <a:cs typeface="Times New Roman" panose="02020603050405020304" pitchFamily="18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679E-5460-4636-94E8-2CBEFD85922E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0" name="Espace réservé du pied de page 3">
            <a:extLst>
              <a:ext uri="{FF2B5EF4-FFF2-40B4-BE49-F238E27FC236}">
                <a16:creationId xmlns:a16="http://schemas.microsoft.com/office/drawing/2014/main" id="{FC142D06-31B3-2206-5DCC-8176493D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</p:spPr>
        <p:txBody>
          <a:bodyPr/>
          <a:lstStyle/>
          <a:p>
            <a:r>
              <a:rPr lang="fr-FR" dirty="0"/>
              <a:t>AG CMPR 20/09/23</a:t>
            </a:r>
          </a:p>
        </p:txBody>
      </p:sp>
    </p:spTree>
    <p:extLst>
      <p:ext uri="{BB962C8B-B14F-4D97-AF65-F5344CB8AC3E}">
        <p14:creationId xmlns:p14="http://schemas.microsoft.com/office/powerpoint/2010/main" val="5670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13" y="1345423"/>
            <a:ext cx="10368000" cy="5120382"/>
          </a:xfrm>
        </p:spPr>
        <p:txBody>
          <a:bodyPr>
            <a:normAutofit fontScale="32500" lnSpcReduction="20000"/>
          </a:bodyPr>
          <a:lstStyle/>
          <a:p>
            <a:pPr marL="360363" indent="-36036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1. Travail direct pour la Région </a:t>
            </a:r>
          </a:p>
          <a:p>
            <a:pPr marL="538163" lvl="0" indent="-2698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A. Site fédéral régional « Sport Santé » (</a:t>
            </a:r>
            <a:r>
              <a:rPr lang="fr-FR" sz="6200" u="sng" kern="100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https://ffessm-sportsanteidf.fr/</a:t>
            </a: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; </a:t>
            </a:r>
            <a:r>
              <a:rPr lang="fr-FR" sz="6200" kern="100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référencé au niveau National</a:t>
            </a: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et sur le </a:t>
            </a:r>
            <a:r>
              <a:rPr lang="fr-FR" sz="6200" kern="100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du Salon de la Plongée</a:t>
            </a: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) avec des informations concernant :</a:t>
            </a:r>
          </a:p>
          <a:p>
            <a:pPr marL="719138" lvl="0" indent="-3587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Symbol" panose="05050102010706020507" pitchFamily="18" charset="2"/>
              <a:buChar char=""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Les orientations régionales, les résumés du second colloque « Sport Santé » de décembre 2022  </a:t>
            </a:r>
          </a:p>
          <a:p>
            <a:pPr marL="719138" lvl="0" indent="-3587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Symbol" panose="05050102010706020507" pitchFamily="18" charset="2"/>
              <a:buChar char=""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Le Retour d’Expérience (étape indispensable au développement de la culture de sécurité de nos activités) </a:t>
            </a:r>
          </a:p>
          <a:p>
            <a:pPr marL="719138" lvl="0" indent="-3587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Symbol" panose="05050102010706020507" pitchFamily="18" charset="2"/>
              <a:buChar char=""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Les inscriptions pour les activités proposées.</a:t>
            </a:r>
          </a:p>
          <a:p>
            <a:pPr marL="1074738" lvl="0" indent="-355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"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Première formation Sport Santé</a:t>
            </a: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avec 5 participants.</a:t>
            </a:r>
          </a:p>
          <a:p>
            <a:pPr marL="1074738" lvl="0" indent="-355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"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Organisations de la visite du caisson du service de réanimation Médecine hyperbare de Garches </a:t>
            </a:r>
          </a:p>
          <a:p>
            <a:pPr marL="1074738" lvl="0" indent="-355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ts val="1100"/>
              <a:buFont typeface="Wingdings" panose="05000000000000000000" pitchFamily="2" charset="2"/>
              <a:buChar char=""/>
            </a:pPr>
            <a:r>
              <a:rPr lang="fr-FR" sz="62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Reprise des formations d’animateur de réunion de Retour d’Expérience avec J. Hladky</a:t>
            </a:r>
          </a:p>
          <a:p>
            <a:pPr marL="538163" lvl="0" indent="-2698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2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B. Création et animation du Groupe de Travail « Sport Santé » Régional (7 réunions au 20/09 et 8 réunions au 25/11)</a:t>
            </a:r>
          </a:p>
          <a:p>
            <a:pPr lvl="0" indent="0">
              <a:spcBef>
                <a:spcPts val="600"/>
              </a:spcBef>
              <a:spcAft>
                <a:spcPts val="0"/>
              </a:spcAft>
              <a:buNone/>
            </a:pPr>
            <a:endParaRPr lang="fr-FR" sz="2600" dirty="0">
              <a:cs typeface="Times New Roman" panose="02020603050405020304" pitchFamily="18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679E-5460-4636-94E8-2CBEFD85922E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E706DA-F046-B191-ECF7-2CE6BC8D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</p:spPr>
        <p:txBody>
          <a:bodyPr/>
          <a:lstStyle/>
          <a:p>
            <a:r>
              <a:rPr lang="fr-FR" dirty="0"/>
              <a:t>AG CMPR 20/09/23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C5DE9F1-6C89-69B0-D925-674E0C8A0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57680"/>
              </p:ext>
            </p:extLst>
          </p:nvPr>
        </p:nvGraphicFramePr>
        <p:xfrm>
          <a:off x="2087449" y="5313467"/>
          <a:ext cx="8825481" cy="837249"/>
        </p:xfrm>
        <a:graphic>
          <a:graphicData uri="http://schemas.openxmlformats.org/drawingml/2006/table">
            <a:tbl>
              <a:tblPr/>
              <a:tblGrid>
                <a:gridCol w="1572235">
                  <a:extLst>
                    <a:ext uri="{9D8B030D-6E8A-4147-A177-3AD203B41FA5}">
                      <a16:colId xmlns:a16="http://schemas.microsoft.com/office/drawing/2014/main" val="3337950089"/>
                    </a:ext>
                  </a:extLst>
                </a:gridCol>
                <a:gridCol w="1299714">
                  <a:extLst>
                    <a:ext uri="{9D8B030D-6E8A-4147-A177-3AD203B41FA5}">
                      <a16:colId xmlns:a16="http://schemas.microsoft.com/office/drawing/2014/main" val="3013480419"/>
                    </a:ext>
                  </a:extLst>
                </a:gridCol>
                <a:gridCol w="1488383">
                  <a:extLst>
                    <a:ext uri="{9D8B030D-6E8A-4147-A177-3AD203B41FA5}">
                      <a16:colId xmlns:a16="http://schemas.microsoft.com/office/drawing/2014/main" val="2314610020"/>
                    </a:ext>
                  </a:extLst>
                </a:gridCol>
                <a:gridCol w="1488383">
                  <a:extLst>
                    <a:ext uri="{9D8B030D-6E8A-4147-A177-3AD203B41FA5}">
                      <a16:colId xmlns:a16="http://schemas.microsoft.com/office/drawing/2014/main" val="2086307546"/>
                    </a:ext>
                  </a:extLst>
                </a:gridCol>
                <a:gridCol w="1488383">
                  <a:extLst>
                    <a:ext uri="{9D8B030D-6E8A-4147-A177-3AD203B41FA5}">
                      <a16:colId xmlns:a16="http://schemas.microsoft.com/office/drawing/2014/main" val="1518083698"/>
                    </a:ext>
                  </a:extLst>
                </a:gridCol>
                <a:gridCol w="1488383">
                  <a:extLst>
                    <a:ext uri="{9D8B030D-6E8A-4147-A177-3AD203B41FA5}">
                      <a16:colId xmlns:a16="http://schemas.microsoft.com/office/drawing/2014/main" val="1542705095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16/09/2023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Réponses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PRESENTS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 EXC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 N EXC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081435"/>
                  </a:ext>
                </a:extLst>
              </a:tr>
              <a:tr h="2336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909667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20/01/2024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358775" indent="0" algn="l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488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14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13" y="1345423"/>
            <a:ext cx="10368000" cy="5120382"/>
          </a:xfrm>
        </p:spPr>
        <p:txBody>
          <a:bodyPr>
            <a:normAutofit fontScale="32500" lnSpcReduction="20000"/>
          </a:bodyPr>
          <a:lstStyle/>
          <a:p>
            <a:pPr marL="360363" indent="-36036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1. Travail direct pour la Région </a:t>
            </a:r>
          </a:p>
          <a:p>
            <a:pPr marL="538163" lvl="0" indent="-2698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A. Site fédéral régional « Sport Santé » (</a:t>
            </a:r>
            <a:r>
              <a:rPr lang="fr-FR" sz="6200" u="sng" kern="100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https://ffessm-sportsanteidf.fr/</a:t>
            </a: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; </a:t>
            </a:r>
            <a:r>
              <a:rPr lang="fr-FR" sz="6200" kern="100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référencé au niveau National</a:t>
            </a: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et sur le </a:t>
            </a:r>
            <a:r>
              <a:rPr lang="fr-FR" sz="6200" kern="100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du Salon de la Plongée</a:t>
            </a: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) avec des informations concernant :</a:t>
            </a:r>
          </a:p>
          <a:p>
            <a:pPr marL="719138" lvl="0" indent="-3587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Symbol" panose="05050102010706020507" pitchFamily="18" charset="2"/>
              <a:buChar char=""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Les orientations régionales, les résumés </a:t>
            </a:r>
            <a:r>
              <a:rPr lang="fr-FR" sz="6200" kern="100">
                <a:ea typeface="Calibri" panose="020F0502020204030204" pitchFamily="34" charset="0"/>
                <a:cs typeface="Times New Roman" panose="02020603050405020304" pitchFamily="18" charset="0"/>
              </a:rPr>
              <a:t>du second </a:t>
            </a: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colloque « Sport Santé » de décembre 2022  </a:t>
            </a:r>
          </a:p>
          <a:p>
            <a:pPr marL="719138" lvl="0" indent="-3587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Symbol" panose="05050102010706020507" pitchFamily="18" charset="2"/>
              <a:buChar char=""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Le Retour d’Expérience (étape indispensable au développement de la culture de sécurité de nos activités) </a:t>
            </a:r>
          </a:p>
          <a:p>
            <a:pPr marL="719138" lvl="0" indent="-3587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Symbol" panose="05050102010706020507" pitchFamily="18" charset="2"/>
              <a:buChar char=""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Les inscriptions pour les activités proposées.</a:t>
            </a:r>
          </a:p>
          <a:p>
            <a:pPr marL="1074738" lvl="0" indent="-355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"/>
            </a:pPr>
            <a:r>
              <a:rPr lang="fr-FR" sz="6200" kern="100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Première formation Sport Santé</a:t>
            </a:r>
            <a:endParaRPr lang="fr-FR" sz="6200" kern="100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4738" lvl="0" indent="-355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"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Organisations de la visite du caisson du service de réanimation Médecine hyperbare de Garches </a:t>
            </a:r>
          </a:p>
          <a:p>
            <a:pPr marL="1074738" lvl="0" indent="-355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"/>
            </a:pPr>
            <a:r>
              <a:rPr lang="fr-FR" sz="6200" kern="100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Reprise des formations d’animateur de réunion de Retour d’Expérience avec J. Hladky</a:t>
            </a:r>
            <a:endParaRPr lang="fr-FR" sz="6200" kern="100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8163" lvl="0" indent="-2698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B. Création et animation du Groupe de Travail « Sport Santé » Régional (7 réunions au 20/09 et 8 réunions au 25/11)</a:t>
            </a:r>
          </a:p>
          <a:p>
            <a:pPr lvl="0" indent="0">
              <a:spcBef>
                <a:spcPts val="600"/>
              </a:spcBef>
              <a:spcAft>
                <a:spcPts val="0"/>
              </a:spcAft>
              <a:buNone/>
            </a:pPr>
            <a:endParaRPr lang="fr-FR" sz="2600" dirty="0">
              <a:cs typeface="Times New Roman" panose="02020603050405020304" pitchFamily="18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679E-5460-4636-94E8-2CBEFD85922E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E706DA-F046-B191-ECF7-2CE6BC8D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</p:spPr>
        <p:txBody>
          <a:bodyPr/>
          <a:lstStyle/>
          <a:p>
            <a:r>
              <a:rPr lang="fr-FR" dirty="0"/>
              <a:t>AG CMPR 20/09/23</a:t>
            </a:r>
          </a:p>
        </p:txBody>
      </p:sp>
    </p:spTree>
    <p:extLst>
      <p:ext uri="{BB962C8B-B14F-4D97-AF65-F5344CB8AC3E}">
        <p14:creationId xmlns:p14="http://schemas.microsoft.com/office/powerpoint/2010/main" val="58448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13" y="1345423"/>
            <a:ext cx="10368000" cy="5120382"/>
          </a:xfrm>
        </p:spPr>
        <p:txBody>
          <a:bodyPr>
            <a:normAutofit fontScale="32500" lnSpcReduction="20000"/>
          </a:bodyPr>
          <a:lstStyle/>
          <a:p>
            <a:pPr marL="360363" indent="-36036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2. Travail indirect</a:t>
            </a:r>
          </a:p>
          <a:p>
            <a:pPr marL="538163" indent="-2698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A. Participations au/à :</a:t>
            </a:r>
          </a:p>
          <a:p>
            <a:pPr marL="719138" marR="0" lvl="0" indent="-358775" algn="l" defTabSz="914400" rtl="0" eaLnBrk="0" fontAlgn="base" latinLnBrk="0" hangingPunc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4F81BD"/>
              </a:buClr>
              <a:buSzPts val="1100"/>
              <a:buFont typeface="Symbol" panose="05050102010706020507" pitchFamily="18" charset="2"/>
              <a:buChar char=""/>
              <a:tabLst/>
              <a:defRPr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Comité de Pilotage « Sport Santé JO Héritage » de l’AP-HP</a:t>
            </a:r>
          </a:p>
          <a:p>
            <a:pPr marL="719138" marR="0" lvl="0" indent="-358775" algn="l" defTabSz="914400" rtl="0" eaLnBrk="0" fontAlgn="base" latinLnBrk="0" hangingPunc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4F81BD"/>
              </a:buClr>
              <a:buSzPts val="1100"/>
              <a:buFont typeface="Symbol" panose="05050102010706020507" pitchFamily="18" charset="2"/>
              <a:buChar char=""/>
              <a:tabLst/>
              <a:defRPr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Travail avec les Pr JP Lotz (AP-HP), M. Trousselard et le Colonel A. Jorrot (CABAT : Cellule d’Aide aux Blessés de l’armée de Terre) concernant l’intégration des activités subaquatiques dans la prise en charge thérapeutique non médicamenteuse de pathologies (cancers ; stress post traumatique)</a:t>
            </a:r>
          </a:p>
          <a:p>
            <a:pPr marL="719138" marR="0" lvl="0" indent="-358775" algn="l" defTabSz="914400" rtl="0" eaLnBrk="0" fontAlgn="base" latinLnBrk="0" hangingPunc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4F81BD"/>
              </a:buClr>
              <a:buSzPts val="1100"/>
              <a:buFont typeface="Symbol" panose="05050102010706020507" pitchFamily="18" charset="2"/>
              <a:buChar char=""/>
              <a:tabLst/>
              <a:defRPr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Groupe de travail PROSCeSS du Ministère des Sport animé par Santé Publique France (promotion de la santé au sein des clubs sportifs et des fédérations sportives)</a:t>
            </a:r>
          </a:p>
          <a:p>
            <a:pPr marL="719138" marR="0" lvl="0" indent="-358775" algn="l" defTabSz="914400" rtl="0" eaLnBrk="0" fontAlgn="base" latinLnBrk="0" hangingPunc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4F81BD"/>
              </a:buClr>
              <a:buSzPts val="1100"/>
              <a:buFont typeface="Symbol" panose="05050102010706020507" pitchFamily="18" charset="2"/>
              <a:buChar char=""/>
              <a:tabLst/>
              <a:defRPr/>
            </a:pPr>
            <a:r>
              <a:rPr lang="fr-FR" sz="6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Et intervention lors de la JOURNEE SCIENTIFIQUE de MEDSUBHYP du samedi 25 Novembre 2023 sur le thème « Plongée Sport Santé » de 14h à 15h</a:t>
            </a:r>
          </a:p>
          <a:p>
            <a:pPr lvl="0" indent="0">
              <a:spcBef>
                <a:spcPts val="600"/>
              </a:spcBef>
              <a:spcAft>
                <a:spcPts val="0"/>
              </a:spcAft>
              <a:buNone/>
            </a:pPr>
            <a:endParaRPr lang="fr-FR" sz="2600" dirty="0">
              <a:cs typeface="Times New Roman" panose="02020603050405020304" pitchFamily="18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679E-5460-4636-94E8-2CBEFD85922E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29EAEC-A3FD-51A1-96A0-A11AE355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</p:spPr>
        <p:txBody>
          <a:bodyPr/>
          <a:lstStyle/>
          <a:p>
            <a:r>
              <a:rPr lang="fr-FR" dirty="0"/>
              <a:t>AG CMPR 20/09/23</a:t>
            </a:r>
          </a:p>
        </p:txBody>
      </p:sp>
    </p:spTree>
    <p:extLst>
      <p:ext uri="{BB962C8B-B14F-4D97-AF65-F5344CB8AC3E}">
        <p14:creationId xmlns:p14="http://schemas.microsoft.com/office/powerpoint/2010/main" val="136967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663084-B9C8-4779-9562-D7868B180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13" y="1345423"/>
            <a:ext cx="10368000" cy="5120382"/>
          </a:xfrm>
        </p:spPr>
        <p:txBody>
          <a:bodyPr>
            <a:normAutofit/>
          </a:bodyPr>
          <a:lstStyle/>
          <a:p>
            <a:pPr marL="360363" indent="-360363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2. Travail indirect (suite)</a:t>
            </a:r>
          </a:p>
          <a:p>
            <a:pPr marL="538163" lvl="0" indent="-269875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Proposition de création d’une réflexion transversale avec les Maisons Sport </a:t>
            </a:r>
            <a:r>
              <a:rPr lang="fr-FR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Santé afin d’harmoniser nos attentes et objectifs respectifs </a:t>
            </a:r>
          </a:p>
          <a:p>
            <a:pPr marL="719138" lvl="0" indent="-358775">
              <a:spcBef>
                <a:spcPts val="600"/>
              </a:spcBef>
              <a:spcAft>
                <a:spcPts val="300"/>
              </a:spcAft>
              <a:buSzPts val="1100"/>
              <a:buFont typeface="Symbol" panose="05050102010706020507" pitchFamily="18" charset="2"/>
              <a:buChar char=""/>
            </a:pPr>
            <a:r>
              <a:rPr lang="fr-FR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En analysant le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parcours du public concerné – Et des processus de ce parcours</a:t>
            </a:r>
          </a:p>
          <a:p>
            <a:pPr marL="719138" lvl="0" indent="-358775">
              <a:spcBef>
                <a:spcPts val="600"/>
              </a:spcBef>
              <a:spcAft>
                <a:spcPts val="300"/>
              </a:spcAft>
              <a:buSzPts val="1100"/>
              <a:buFont typeface="Symbol" panose="05050102010706020507" pitchFamily="18" charset="2"/>
              <a:buChar char="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MSS = L’interface entre le médecin et l’encadrement sportif</a:t>
            </a:r>
          </a:p>
          <a:p>
            <a:pPr marL="360363" lvl="0" indent="0">
              <a:spcBef>
                <a:spcPts val="600"/>
              </a:spcBef>
              <a:spcAft>
                <a:spcPts val="300"/>
              </a:spcAft>
              <a:buSzPts val="1100"/>
              <a:buNone/>
            </a:pPr>
            <a:r>
              <a:rPr lang="fr-FR" sz="2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partir de 2 textes récents du Ministère des Sports: </a:t>
            </a:r>
            <a:r>
              <a:rPr lang="fr-FR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Décret no 2023-170 du 8 mars 2023 </a:t>
            </a:r>
            <a:r>
              <a:rPr lang="fr-FR" sz="2000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Arrêté du 25 avril 2023</a:t>
            </a:r>
            <a:r>
              <a:rPr lang="fr-FR" sz="2000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0" indent="0">
              <a:spcBef>
                <a:spcPts val="600"/>
              </a:spcBef>
              <a:spcAft>
                <a:spcPts val="0"/>
              </a:spcAft>
              <a:buNone/>
            </a:pPr>
            <a:endParaRPr lang="fr-FR" sz="2000" dirty="0">
              <a:cs typeface="Times New Roman" panose="02020603050405020304" pitchFamily="18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8BA1-B1BF-478D-80A5-696A5265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679E-5460-4636-94E8-2CBEFD85922E}" type="datetime1">
              <a:rPr lang="fr-FR" smtClean="0"/>
              <a:t>25/09/2023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AC0B2-282B-4287-B7EF-1296AD41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7A3-126E-45A6-90E0-867DC01DD047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315E7E-5B90-2766-1751-6E1FCB834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9333"/>
            <a:ext cx="4114800" cy="202142"/>
          </a:xfrm>
        </p:spPr>
        <p:txBody>
          <a:bodyPr/>
          <a:lstStyle/>
          <a:p>
            <a:r>
              <a:rPr lang="fr-FR" dirty="0"/>
              <a:t>AG CMPR 20/09/23</a:t>
            </a:r>
          </a:p>
        </p:txBody>
      </p:sp>
    </p:spTree>
    <p:extLst>
      <p:ext uri="{BB962C8B-B14F-4D97-AF65-F5344CB8AC3E}">
        <p14:creationId xmlns:p14="http://schemas.microsoft.com/office/powerpoint/2010/main" val="1207128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_MF1_IDF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922</Words>
  <Application>Microsoft Office PowerPoint</Application>
  <PresentationFormat>Grand écran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CIDFont+F1</vt:lpstr>
      <vt:lpstr>CIDFont+F6</vt:lpstr>
      <vt:lpstr>Courier New</vt:lpstr>
      <vt:lpstr>Symbol</vt:lpstr>
      <vt:lpstr>Times New Roman</vt:lpstr>
      <vt:lpstr>Wingdings</vt:lpstr>
      <vt:lpstr>Thème_MF1_IDF</vt:lpstr>
      <vt:lpstr>Assemblée générale régionale de la commission médicale et de prévention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régionale de la commission médicale et de prévention</dc:title>
  <dc:creator>bernard pillet</dc:creator>
  <cp:lastModifiedBy>Bernard Pillet</cp:lastModifiedBy>
  <cp:revision>124</cp:revision>
  <dcterms:created xsi:type="dcterms:W3CDTF">2017-11-11T15:23:28Z</dcterms:created>
  <dcterms:modified xsi:type="dcterms:W3CDTF">2023-09-25T10:08:52Z</dcterms:modified>
</cp:coreProperties>
</file>