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Comforta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Comfortaa-bold.fntdata"/><Relationship Id="rId10" Type="http://schemas.openxmlformats.org/officeDocument/2006/relationships/slide" Target="slides/slide5.xml"/><Relationship Id="rId21" Type="http://schemas.openxmlformats.org/officeDocument/2006/relationships/font" Target="fonts/Comforta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7ba77f41e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7ba77f41e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7ba77f41ea_0_8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7ba77f41ea_0_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7ba77f41ea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7ba77f41ea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9e656d2f9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9e656d2f9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e656d2f9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e656d2f9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e656d2f9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9e656d2f9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7ba77f41e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7ba77f41e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ba77f41ea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7ba77f41ea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7ba77f41ea_0_8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7ba77f41ea_0_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7ba77f41ea_0_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7ba77f41ea_0_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7ba77f41ea_0_8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7ba77f41ea_0_8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50684" l="659" r="-660" t="-3343"/>
          <a:stretch/>
        </p:blipFill>
        <p:spPr>
          <a:xfrm>
            <a:off x="-83800" y="-137075"/>
            <a:ext cx="9380200" cy="19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47340"/>
          <a:stretch/>
        </p:blipFill>
        <p:spPr>
          <a:xfrm>
            <a:off x="0" y="3444325"/>
            <a:ext cx="9144000" cy="19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-7025" y="0"/>
            <a:ext cx="9193200" cy="5143500"/>
          </a:xfrm>
          <a:prstGeom prst="rect">
            <a:avLst/>
          </a:prstGeom>
          <a:solidFill>
            <a:srgbClr val="FFFFFF">
              <a:alpha val="456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8725" y="3946725"/>
            <a:ext cx="10668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84370" l="0" r="0" t="0"/>
          <a:stretch/>
        </p:blipFill>
        <p:spPr>
          <a:xfrm>
            <a:off x="3958725" y="4675725"/>
            <a:ext cx="1066800" cy="17334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type="ctrTitle"/>
          </p:nvPr>
        </p:nvSpPr>
        <p:spPr>
          <a:xfrm>
            <a:off x="1157552" y="1346125"/>
            <a:ext cx="6981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Commission Régionale Hockey Subaquatique</a:t>
            </a:r>
            <a:endParaRPr sz="44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 txBox="1"/>
          <p:nvPr>
            <p:ph type="ctrTitle"/>
          </p:nvPr>
        </p:nvSpPr>
        <p:spPr>
          <a:xfrm>
            <a:off x="6922201" y="3700100"/>
            <a:ext cx="2075700" cy="13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26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25/11/2023</a:t>
            </a:r>
            <a:endParaRPr sz="226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Chantier simplification</a:t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3" name="Google Shape;183;p22"/>
          <p:cNvSpPr txBox="1"/>
          <p:nvPr>
            <p:ph idx="1" type="body"/>
          </p:nvPr>
        </p:nvSpPr>
        <p:spPr>
          <a:xfrm>
            <a:off x="311700" y="941525"/>
            <a:ext cx="5115600" cy="37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Comfortaa"/>
              <a:buChar char="✓"/>
            </a:pPr>
            <a:r>
              <a:rPr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Digitalisation des inscriptions aux championnats &amp; formations (pilote)</a:t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Comfortaa"/>
              <a:buChar char="✓"/>
            </a:pPr>
            <a:r>
              <a:rPr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Utilisation de solutions de formation à distance en préparation des </a:t>
            </a:r>
            <a:r>
              <a:rPr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cours</a:t>
            </a:r>
            <a:r>
              <a:rPr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 présentiels</a:t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311700" y="4697675"/>
            <a:ext cx="7689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Commission Régionale Hockey Subaquatique - Comité Ile de France FFESSM</a:t>
            </a:r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8315400" y="4697675"/>
            <a:ext cx="51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186" name="Google Shape;186;p22"/>
          <p:cNvSpPr txBox="1"/>
          <p:nvPr>
            <p:ph idx="12" type="sldNum"/>
          </p:nvPr>
        </p:nvSpPr>
        <p:spPr>
          <a:xfrm>
            <a:off x="8320050" y="4693614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‹#›</a:t>
            </a:fld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75" y="73100"/>
            <a:ext cx="1526801" cy="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 rotWithShape="1">
          <a:blip r:embed="rId4">
            <a:alphaModFix/>
          </a:blip>
          <a:srcRect b="84370" l="0" r="0" t="0"/>
          <a:stretch/>
        </p:blipFill>
        <p:spPr>
          <a:xfrm>
            <a:off x="8168175" y="80700"/>
            <a:ext cx="669975" cy="1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 rotWithShape="1">
          <a:blip r:embed="rId5">
            <a:alphaModFix/>
          </a:blip>
          <a:srcRect b="0" l="0" r="0" t="5784"/>
          <a:stretch/>
        </p:blipFill>
        <p:spPr>
          <a:xfrm>
            <a:off x="5100301" y="1380725"/>
            <a:ext cx="3911150" cy="155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 txBox="1"/>
          <p:nvPr/>
        </p:nvSpPr>
        <p:spPr>
          <a:xfrm>
            <a:off x="6452500" y="1088225"/>
            <a:ext cx="2691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chemeClr val="dk1"/>
                </a:solidFill>
              </a:rPr>
              <a:t>https://www.helloasso.com/associations/ffessm-ile-de-france</a:t>
            </a:r>
            <a:endParaRPr sz="800"/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100" y="1663525"/>
            <a:ext cx="2310649" cy="129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89300" y="1802000"/>
            <a:ext cx="2237999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78025" y="3370001"/>
            <a:ext cx="3433425" cy="1759575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Organisation</a:t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311700" y="4697675"/>
            <a:ext cx="7689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Commission Régionale Hockey Subaquatique - Comité Ile de France FFESSM</a:t>
            </a:r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7020000" y="4621475"/>
            <a:ext cx="51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01" name="Google Shape;201;p23"/>
          <p:cNvSpPr txBox="1"/>
          <p:nvPr>
            <p:ph idx="12" type="sldNum"/>
          </p:nvPr>
        </p:nvSpPr>
        <p:spPr>
          <a:xfrm>
            <a:off x="8320050" y="4769814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‹#›</a:t>
            </a:fld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2" name="Google Shape;20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75" y="73100"/>
            <a:ext cx="1526801" cy="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 rotWithShape="1">
          <a:blip r:embed="rId4">
            <a:alphaModFix/>
          </a:blip>
          <a:srcRect b="84370" l="0" r="0" t="0"/>
          <a:stretch/>
        </p:blipFill>
        <p:spPr>
          <a:xfrm>
            <a:off x="8168175" y="80700"/>
            <a:ext cx="669975" cy="1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/>
          <p:nvPr/>
        </p:nvSpPr>
        <p:spPr>
          <a:xfrm>
            <a:off x="2377495" y="1357059"/>
            <a:ext cx="1538100" cy="357900"/>
          </a:xfrm>
          <a:prstGeom prst="roundRect">
            <a:avLst>
              <a:gd fmla="val 50000" name="adj"/>
            </a:avLst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Président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Guillaume Laurency</a:t>
            </a:r>
            <a:endParaRPr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751630" y="3908196"/>
            <a:ext cx="1455900" cy="3579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Communication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Hugo Pahaut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6" name="Google Shape;206;p23"/>
          <p:cNvSpPr/>
          <p:nvPr/>
        </p:nvSpPr>
        <p:spPr>
          <a:xfrm>
            <a:off x="2389614" y="1824986"/>
            <a:ext cx="1538100" cy="3579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Vice-Président 2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Gilbert Ciulla</a:t>
            </a:r>
            <a:endParaRPr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7" name="Google Shape;207;p23"/>
          <p:cNvSpPr/>
          <p:nvPr/>
        </p:nvSpPr>
        <p:spPr>
          <a:xfrm>
            <a:off x="4276843" y="3447831"/>
            <a:ext cx="1525200" cy="3579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Matériel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François Corbeau</a:t>
            </a:r>
            <a:endParaRPr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2404001" y="3252190"/>
            <a:ext cx="1538100" cy="3579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Resp. DAM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Philippe Rannou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2404001" y="3633190"/>
            <a:ext cx="1538100" cy="3579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Resp. DBM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Guillaume Artus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0" name="Google Shape;210;p23"/>
          <p:cNvSpPr/>
          <p:nvPr/>
        </p:nvSpPr>
        <p:spPr>
          <a:xfrm>
            <a:off x="2404001" y="4014190"/>
            <a:ext cx="1538100" cy="3579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Resp. DCM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Gazi Harar </a:t>
            </a:r>
            <a:endParaRPr b="1" sz="8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1" name="Google Shape;211;p23"/>
          <p:cNvSpPr/>
          <p:nvPr/>
        </p:nvSpPr>
        <p:spPr>
          <a:xfrm>
            <a:off x="2360926" y="2388800"/>
            <a:ext cx="1538100" cy="3579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Resp. Jeunes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CC4125"/>
                </a:solidFill>
                <a:latin typeface="Comfortaa"/>
                <a:ea typeface="Comfortaa"/>
                <a:cs typeface="Comfortaa"/>
                <a:sym typeface="Comfortaa"/>
              </a:rPr>
              <a:t>&lt;ouvert&gt;</a:t>
            </a:r>
            <a:endParaRPr b="1" sz="800">
              <a:solidFill>
                <a:srgbClr val="CC412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2377492" y="2792592"/>
            <a:ext cx="1538100" cy="3579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Resp. DAF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Cécile Roussel</a:t>
            </a:r>
            <a:endParaRPr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3" name="Google Shape;213;p23"/>
          <p:cNvSpPr/>
          <p:nvPr/>
        </p:nvSpPr>
        <p:spPr>
          <a:xfrm>
            <a:off x="672528" y="2383757"/>
            <a:ext cx="1538100" cy="3579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Resp. Arbitrage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Benoit Robert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4246901" y="2395482"/>
            <a:ext cx="1538100" cy="3579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Trésorier(e)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Perrine Rannou</a:t>
            </a:r>
            <a:endParaRPr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4263378" y="2848229"/>
            <a:ext cx="1525200" cy="4617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Recherche Bassins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Alexia Casadio</a:t>
            </a:r>
            <a:endParaRPr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Cécile Royer Vigitti</a:t>
            </a:r>
            <a:endParaRPr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4028003" y="1816249"/>
            <a:ext cx="1777800" cy="3579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Suppléant - conseil fonctionnement FFESSM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Pascal Blanc</a:t>
            </a:r>
            <a:endParaRPr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639801" y="1816240"/>
            <a:ext cx="1538100" cy="3579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Vice-Président 1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Frantz Klein</a:t>
            </a:r>
            <a:endParaRPr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710528" y="2810328"/>
            <a:ext cx="1538100" cy="4617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Resp. Formations</a:t>
            </a:r>
            <a:endParaRPr b="1" i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Alexia Casadio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710528" y="3343728"/>
            <a:ext cx="1538100" cy="4617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Stages Jeunes</a:t>
            </a:r>
            <a:endParaRPr b="1" i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Cécile Royer Vigitti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20" name="Google Shape;220;p23"/>
          <p:cNvPicPr preferRelativeResize="0"/>
          <p:nvPr/>
        </p:nvPicPr>
        <p:blipFill rotWithShape="1">
          <a:blip r:embed="rId5">
            <a:alphaModFix/>
          </a:blip>
          <a:srcRect b="31847" l="37071" r="0" t="0"/>
          <a:stretch/>
        </p:blipFill>
        <p:spPr>
          <a:xfrm>
            <a:off x="6641400" y="1339263"/>
            <a:ext cx="2309475" cy="2208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23"/>
          <p:cNvCxnSpPr/>
          <p:nvPr/>
        </p:nvCxnSpPr>
        <p:spPr>
          <a:xfrm flipH="1" rot="10800000">
            <a:off x="5850100" y="1478138"/>
            <a:ext cx="766500" cy="55500"/>
          </a:xfrm>
          <a:prstGeom prst="straightConnector1">
            <a:avLst/>
          </a:prstGeom>
          <a:noFill/>
          <a:ln cap="flat" cmpd="sng" w="9525">
            <a:solidFill>
              <a:srgbClr val="1F49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23"/>
          <p:cNvCxnSpPr/>
          <p:nvPr/>
        </p:nvCxnSpPr>
        <p:spPr>
          <a:xfrm>
            <a:off x="5862450" y="1527463"/>
            <a:ext cx="741900" cy="1959600"/>
          </a:xfrm>
          <a:prstGeom prst="straightConnector1">
            <a:avLst/>
          </a:prstGeom>
          <a:noFill/>
          <a:ln cap="flat" cmpd="sng" w="9525">
            <a:solidFill>
              <a:srgbClr val="1F497D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Quelques chiffres : effectifs = 700</a:t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11700" y="4697675"/>
            <a:ext cx="7689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Commission Régionale Hockey Subaquatique - Comité Ile de France FFESSM</a:t>
            </a:r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8315400" y="4697675"/>
            <a:ext cx="51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320050" y="4693614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‹#›</a:t>
            </a:fld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75" y="73100"/>
            <a:ext cx="1526801" cy="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4">
            <a:alphaModFix/>
          </a:blip>
          <a:srcRect b="84370" l="0" r="0" t="0"/>
          <a:stretch/>
        </p:blipFill>
        <p:spPr>
          <a:xfrm>
            <a:off x="8168175" y="80700"/>
            <a:ext cx="669975" cy="1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63" y="1056150"/>
            <a:ext cx="8996674" cy="34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Quelques chiffres : les jeunes = 36%</a:t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11700" y="4697675"/>
            <a:ext cx="7689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Commission Régionale Hockey Subaquatique - Comité Ile de France FFESSM</a:t>
            </a:r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8315400" y="4697675"/>
            <a:ext cx="51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320050" y="4693614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‹#›</a:t>
            </a:fld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75" y="73100"/>
            <a:ext cx="1526801" cy="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b="84370" l="0" r="0" t="0"/>
          <a:stretch/>
        </p:blipFill>
        <p:spPr>
          <a:xfrm>
            <a:off x="8168175" y="80700"/>
            <a:ext cx="669975" cy="1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093925"/>
            <a:ext cx="8839200" cy="3363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Quelques chiffres : les pratiquantes = 29%</a:t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311700" y="4697675"/>
            <a:ext cx="7689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Commission Régionale Hockey Subaquatique - Comité Ile de France FFESSM</a:t>
            </a:r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8315400" y="4697675"/>
            <a:ext cx="51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320050" y="4693614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‹#›</a:t>
            </a:fld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75" y="73100"/>
            <a:ext cx="1526801" cy="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b="84370" l="0" r="0" t="0"/>
          <a:stretch/>
        </p:blipFill>
        <p:spPr>
          <a:xfrm>
            <a:off x="8168175" y="80700"/>
            <a:ext cx="669975" cy="1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093925"/>
            <a:ext cx="8839200" cy="33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Priorités 2023 - 2025</a:t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11700" y="985105"/>
            <a:ext cx="8520600" cy="3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300"/>
              <a:buFont typeface="Comfortaa"/>
              <a:buChar char="●"/>
            </a:pPr>
            <a:r>
              <a:rPr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Faire connaître le Hockey Subaquatique avec une forte </a:t>
            </a:r>
            <a:r>
              <a:rPr b="1"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dynamique de communication </a:t>
            </a:r>
            <a:r>
              <a:rPr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multiréseaux (site web, réseaux sociaux,...) et multimédias (photo, vidéo,...)</a:t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300"/>
              <a:buFont typeface="Comfortaa"/>
              <a:buChar char="●"/>
            </a:pPr>
            <a:r>
              <a:rPr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Développer le Hockey Subaquatique en </a:t>
            </a:r>
            <a:r>
              <a:rPr b="1"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favorisant la pratique Jeune, les féminines</a:t>
            </a:r>
            <a:r>
              <a:rPr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, et le développement conjoint pluri-commissions.</a:t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300"/>
              <a:buFont typeface="Comfortaa"/>
              <a:buChar char="●"/>
            </a:pPr>
            <a:r>
              <a:rPr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Soutenir la compétitivité et l’attractivité du Hockey Subaquatique en revoyant le </a:t>
            </a:r>
            <a:r>
              <a:rPr b="1"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fonctionnement des divisions et des </a:t>
            </a:r>
            <a:r>
              <a:rPr b="1"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championnats</a:t>
            </a:r>
            <a:r>
              <a:rPr b="1"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 régionaux</a:t>
            </a:r>
            <a:r>
              <a:rPr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 et en proposant de nouvelles opportunités de </a:t>
            </a:r>
            <a:r>
              <a:rPr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pratique.</a:t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300"/>
              <a:buFont typeface="Comfortaa"/>
              <a:buChar char="●"/>
            </a:pPr>
            <a:r>
              <a:rPr b="1"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Faciliter le fonctionnement</a:t>
            </a:r>
            <a:r>
              <a:rPr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 de la commission, l’accès aux compétitions, l’accès aux formations, l’attractivité pour les jeunes, en dématérialisant tâches et processus.</a:t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311700" y="4697675"/>
            <a:ext cx="7689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Commission Régionale Hockey Subaquatique - Comité Ile de France FFESSM</a:t>
            </a:r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8315400" y="4697675"/>
            <a:ext cx="51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320050" y="4693614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‹#›</a:t>
            </a:fld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75" y="73100"/>
            <a:ext cx="1526801" cy="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4">
            <a:alphaModFix/>
          </a:blip>
          <a:srcRect b="84370" l="0" r="0" t="0"/>
          <a:stretch/>
        </p:blipFill>
        <p:spPr>
          <a:xfrm>
            <a:off x="8168175" y="80700"/>
            <a:ext cx="669975" cy="10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Planning</a:t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311700" y="4697675"/>
            <a:ext cx="7689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Commission Régionale Hockey Subaquatique - Comité Ile de France FFESSM</a:t>
            </a:r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8315400" y="4697675"/>
            <a:ext cx="51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320050" y="4693614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‹#›</a:t>
            </a:fld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75" y="73100"/>
            <a:ext cx="1526801" cy="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4">
            <a:alphaModFix/>
          </a:blip>
          <a:srcRect b="84370" l="0" r="0" t="0"/>
          <a:stretch/>
        </p:blipFill>
        <p:spPr>
          <a:xfrm>
            <a:off x="8168175" y="80700"/>
            <a:ext cx="669975" cy="1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/>
          <p:nvPr/>
        </p:nvSpPr>
        <p:spPr>
          <a:xfrm>
            <a:off x="2164963" y="18671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A72A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" name="Google Shape;116;p18"/>
          <p:cNvGrpSpPr/>
          <p:nvPr/>
        </p:nvGrpSpPr>
        <p:grpSpPr>
          <a:xfrm>
            <a:off x="571525" y="1576150"/>
            <a:ext cx="1755000" cy="2468575"/>
            <a:chOff x="571525" y="1957150"/>
            <a:chExt cx="1755000" cy="2468575"/>
          </a:xfrm>
        </p:grpSpPr>
        <p:sp>
          <p:nvSpPr>
            <p:cNvPr id="117" name="Google Shape;117;p18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A72A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8"/>
            <p:cNvSpPr txBox="1"/>
            <p:nvPr/>
          </p:nvSpPr>
          <p:spPr>
            <a:xfrm>
              <a:off x="12306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fr" sz="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2022-23</a:t>
              </a:r>
              <a:endParaRPr b="1"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p18"/>
            <p:cNvSpPr txBox="1"/>
            <p:nvPr/>
          </p:nvSpPr>
          <p:spPr>
            <a:xfrm>
              <a:off x="5944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Préparation</a:t>
              </a:r>
              <a:endParaRPr b="1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" name="Google Shape;120;p18"/>
            <p:cNvSpPr txBox="1"/>
            <p:nvPr/>
          </p:nvSpPr>
          <p:spPr>
            <a:xfrm>
              <a:off x="571525" y="3117725"/>
              <a:ext cx="1755000" cy="13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Mise en place nouvelle organisation</a:t>
              </a:r>
              <a:endParaRPr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Chantiers </a:t>
              </a:r>
              <a:r>
                <a:rPr lang="fr" sz="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pivots</a:t>
              </a:r>
              <a:endParaRPr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Essais projets pilotes</a:t>
              </a:r>
              <a:endParaRPr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1" name="Google Shape;121;p18"/>
          <p:cNvGrpSpPr/>
          <p:nvPr/>
        </p:nvGrpSpPr>
        <p:grpSpPr>
          <a:xfrm>
            <a:off x="2699423" y="1576150"/>
            <a:ext cx="1709103" cy="1897977"/>
            <a:chOff x="2699423" y="1957150"/>
            <a:chExt cx="1709103" cy="1897977"/>
          </a:xfrm>
        </p:grpSpPr>
        <p:sp>
          <p:nvSpPr>
            <p:cNvPr id="122" name="Google Shape;122;p18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A72A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8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Mise en oeuvre</a:t>
              </a:r>
              <a:endParaRPr b="1" sz="1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Google Shape;124;p18"/>
            <p:cNvSpPr txBox="1"/>
            <p:nvPr/>
          </p:nvSpPr>
          <p:spPr>
            <a:xfrm>
              <a:off x="2699423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Déploiement des projets à l’échelle</a:t>
              </a:r>
              <a:endParaRPr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retour à la ‘croissance’ de l’effectif de pratiquants</a:t>
              </a:r>
              <a:endParaRPr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" name="Google Shape;125;p18"/>
            <p:cNvSpPr txBox="1"/>
            <p:nvPr/>
          </p:nvSpPr>
          <p:spPr>
            <a:xfrm>
              <a:off x="3335573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fr" sz="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2023 -24</a:t>
              </a:r>
              <a:endParaRPr b="1"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6" name="Google Shape;126;p18"/>
          <p:cNvGrpSpPr/>
          <p:nvPr/>
        </p:nvGrpSpPr>
        <p:grpSpPr>
          <a:xfrm>
            <a:off x="4781408" y="1576150"/>
            <a:ext cx="1709106" cy="1897975"/>
            <a:chOff x="4781408" y="1957150"/>
            <a:chExt cx="1709106" cy="1897975"/>
          </a:xfrm>
        </p:grpSpPr>
        <p:sp>
          <p:nvSpPr>
            <p:cNvPr id="127" name="Google Shape;127;p18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8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Adaptation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18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Adaptations après une saison de retour d’expérience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18"/>
            <p:cNvSpPr txBox="1"/>
            <p:nvPr/>
          </p:nvSpPr>
          <p:spPr>
            <a:xfrm>
              <a:off x="5417558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fr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2024 -25</a:t>
              </a:r>
              <a:endParaRPr b="1"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" name="Google Shape;131;p18"/>
          <p:cNvGrpSpPr/>
          <p:nvPr/>
        </p:nvGrpSpPr>
        <p:grpSpPr>
          <a:xfrm>
            <a:off x="6863386" y="1576150"/>
            <a:ext cx="1709102" cy="1897977"/>
            <a:chOff x="6863386" y="1957150"/>
            <a:chExt cx="1709102" cy="1897977"/>
          </a:xfrm>
        </p:grpSpPr>
        <p:sp>
          <p:nvSpPr>
            <p:cNvPr id="132" name="Google Shape;132;p18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8"/>
            <p:cNvSpPr txBox="1"/>
            <p:nvPr/>
          </p:nvSpPr>
          <p:spPr>
            <a:xfrm>
              <a:off x="68633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Stabilisation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134;p18"/>
            <p:cNvSpPr txBox="1"/>
            <p:nvPr/>
          </p:nvSpPr>
          <p:spPr>
            <a:xfrm>
              <a:off x="6863386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Ile de France 1ère région de France “Jeunes”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fr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pérennisation</a:t>
              </a:r>
              <a:r>
                <a:rPr lang="fr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 des projets à succès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" name="Google Shape;135;p18"/>
            <p:cNvSpPr txBox="1"/>
            <p:nvPr/>
          </p:nvSpPr>
          <p:spPr>
            <a:xfrm>
              <a:off x="74995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fr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2025-26</a:t>
              </a:r>
              <a:endParaRPr b="1"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6" name="Google Shape;136;p18"/>
          <p:cNvSpPr/>
          <p:nvPr/>
        </p:nvSpPr>
        <p:spPr>
          <a:xfrm>
            <a:off x="4337175" y="18671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6419150" y="186711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Chantier communication</a:t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350675" y="1056150"/>
            <a:ext cx="5898600" cy="3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omfortaa"/>
              <a:buChar char="✓"/>
            </a:pPr>
            <a:r>
              <a:rPr lang="fr" sz="14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1 rôle “communication” à la commission : Hugo Pahaut</a:t>
            </a:r>
            <a:endParaRPr sz="14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omfortaa"/>
              <a:buChar char="✓"/>
            </a:pPr>
            <a:r>
              <a:rPr lang="fr" sz="14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Page commission actualisée</a:t>
            </a:r>
            <a:endParaRPr sz="14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Comfortaa"/>
              <a:buChar char="✓"/>
            </a:pPr>
            <a:r>
              <a:rPr lang="fr" sz="14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Communication instantanée par whatsapp</a:t>
            </a:r>
            <a:endParaRPr sz="14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omfortaa"/>
              <a:buChar char="✓"/>
            </a:pPr>
            <a:r>
              <a:rPr lang="fr" sz="14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Présence </a:t>
            </a:r>
            <a:r>
              <a:rPr b="1" lang="fr" sz="14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active</a:t>
            </a:r>
            <a:r>
              <a:rPr lang="fr" sz="14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 sur les réseaux</a:t>
            </a:r>
            <a:endParaRPr sz="14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Comfortaa"/>
              <a:buChar char="✓"/>
            </a:pPr>
            <a:r>
              <a:rPr lang="fr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facebook</a:t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200"/>
              <a:buFont typeface="Comfortaa"/>
              <a:buChar char="■"/>
            </a:pPr>
            <a:r>
              <a:rPr lang="fr" sz="12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1800 vues /mois</a:t>
            </a:r>
            <a:endParaRPr sz="12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200"/>
              <a:buFont typeface="Comfortaa"/>
              <a:buChar char="■"/>
            </a:pPr>
            <a:r>
              <a:rPr lang="fr" sz="12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640 réactions/mois</a:t>
            </a:r>
            <a:endParaRPr sz="12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200"/>
              <a:buFont typeface="Comfortaa"/>
              <a:buChar char="■"/>
            </a:pPr>
            <a:r>
              <a:rPr lang="fr" sz="12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+5 followers/mois</a:t>
            </a:r>
            <a:endParaRPr sz="12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Comfortaa"/>
              <a:buChar char="✓"/>
            </a:pPr>
            <a:r>
              <a:rPr lang="fr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instagram</a:t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Comfortaa"/>
              <a:buChar char="■"/>
            </a:pPr>
            <a:r>
              <a:rPr lang="fr" sz="12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+113 followers après 1er mois</a:t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omfortaa"/>
              <a:buChar char="✓"/>
            </a:pPr>
            <a:r>
              <a:rPr lang="fr" sz="14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Utilisation photos &amp; vidéos et pour promotion de l’activité</a:t>
            </a:r>
            <a:endParaRPr sz="14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311700" y="4697675"/>
            <a:ext cx="7689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Commission Régionale Hockey Subaquatique - Comité Ile de France FFESSM</a:t>
            </a:r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8315400" y="4697675"/>
            <a:ext cx="51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146" name="Google Shape;146;p19"/>
          <p:cNvSpPr txBox="1"/>
          <p:nvPr>
            <p:ph idx="12" type="sldNum"/>
          </p:nvPr>
        </p:nvSpPr>
        <p:spPr>
          <a:xfrm>
            <a:off x="8320050" y="4693614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‹#›</a:t>
            </a:fld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75" y="73100"/>
            <a:ext cx="1526801" cy="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4">
            <a:alphaModFix/>
          </a:blip>
          <a:srcRect b="84370" l="0" r="0" t="0"/>
          <a:stretch/>
        </p:blipFill>
        <p:spPr>
          <a:xfrm>
            <a:off x="8168175" y="80700"/>
            <a:ext cx="669975" cy="1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6498" y="563650"/>
            <a:ext cx="2282927" cy="3752125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6">
            <a:alphaModFix/>
          </a:blip>
          <a:srcRect b="14900" l="0" r="0" t="0"/>
          <a:stretch/>
        </p:blipFill>
        <p:spPr>
          <a:xfrm>
            <a:off x="5436875" y="1427812"/>
            <a:ext cx="1413275" cy="2023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0825" y="3073303"/>
            <a:ext cx="2566526" cy="180994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8">
            <a:alphaModFix/>
          </a:blip>
          <a:srcRect b="10866" l="0" r="0" t="16204"/>
          <a:stretch/>
        </p:blipFill>
        <p:spPr>
          <a:xfrm>
            <a:off x="4683152" y="2311025"/>
            <a:ext cx="1170998" cy="151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Chantier développement</a:t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311700" y="4697675"/>
            <a:ext cx="7689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Commission Régionale Hockey Subaquatique - Comité Ile de France FFESSM</a:t>
            </a:r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8315400" y="4697675"/>
            <a:ext cx="51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8320050" y="4693614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‹#›</a:t>
            </a:fld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75" y="73100"/>
            <a:ext cx="1526801" cy="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 rotWithShape="1">
          <a:blip r:embed="rId4">
            <a:alphaModFix/>
          </a:blip>
          <a:srcRect b="84370" l="0" r="0" t="0"/>
          <a:stretch/>
        </p:blipFill>
        <p:spPr>
          <a:xfrm>
            <a:off x="8168175" y="80700"/>
            <a:ext cx="669975" cy="1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350675" y="1056150"/>
            <a:ext cx="5898600" cy="3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omfortaa"/>
              <a:buChar char="✓"/>
            </a:pPr>
            <a:r>
              <a:rPr lang="fr" sz="14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Formations RIFA HS ‘régionale’ : +18</a:t>
            </a:r>
            <a:endParaRPr sz="14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omfortaa"/>
              <a:buChar char="✓"/>
            </a:pPr>
            <a:r>
              <a:rPr lang="fr" sz="14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Formations officiels</a:t>
            </a:r>
            <a:endParaRPr sz="14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Comfortaa"/>
              <a:buChar char="✓"/>
            </a:pPr>
            <a:r>
              <a:rPr lang="fr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Arbitres : +20</a:t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Comfortaa"/>
              <a:buChar char="✓"/>
            </a:pPr>
            <a:r>
              <a:rPr lang="fr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Initiateurs : à venir</a:t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omfortaa"/>
              <a:buChar char="✓"/>
            </a:pPr>
            <a:r>
              <a:rPr lang="fr" sz="14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Stage jeunes par les équipes de France (&gt;50 jeunes)</a:t>
            </a:r>
            <a:r>
              <a:rPr lang="fr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3675" y="2238300"/>
            <a:ext cx="2589925" cy="261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4750" y="640650"/>
            <a:ext cx="2406250" cy="193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Chantier compétitions</a:t>
            </a:r>
            <a:endParaRPr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1" name="Google Shape;171;p21"/>
          <p:cNvSpPr txBox="1"/>
          <p:nvPr>
            <p:ph idx="1" type="body"/>
          </p:nvPr>
        </p:nvSpPr>
        <p:spPr>
          <a:xfrm>
            <a:off x="311700" y="1061300"/>
            <a:ext cx="5274600" cy="3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objectifs : rendre le championnat régional plus attrayant, redynamiser les divisions les moins compétitives</a:t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300"/>
              <a:buFont typeface="Comfortaa"/>
              <a:buChar char="✓"/>
            </a:pPr>
            <a:r>
              <a:rPr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Revue de la réglementation régionale</a:t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914400" rtl="0" algn="l"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300"/>
              <a:buFont typeface="Comfortaa"/>
              <a:buChar char="✓"/>
            </a:pPr>
            <a:r>
              <a:rPr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3 divisions mixtes compétitives</a:t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300"/>
              <a:buFont typeface="Comfortaa"/>
              <a:buChar char="✓"/>
            </a:pPr>
            <a:r>
              <a:rPr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1 division féminine avec des journées pleines</a:t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914400" rtl="0" algn="l"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300"/>
              <a:buFont typeface="Comfortaa"/>
              <a:buChar char="✓"/>
            </a:pPr>
            <a:r>
              <a:rPr lang="fr" sz="13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nouvelles grilles avec barrages entre les divisions</a:t>
            </a:r>
            <a:endParaRPr sz="13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311700" y="4697675"/>
            <a:ext cx="7689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Commission Régionale Hockey Subaquatique - Comité Ile de France FFESSM</a:t>
            </a:r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8315400" y="4697675"/>
            <a:ext cx="51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174" name="Google Shape;174;p21"/>
          <p:cNvSpPr txBox="1"/>
          <p:nvPr>
            <p:ph idx="12" type="sldNum"/>
          </p:nvPr>
        </p:nvSpPr>
        <p:spPr>
          <a:xfrm>
            <a:off x="8320050" y="4693614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700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‹#›</a:t>
            </a:fld>
            <a:endParaRPr sz="700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75" y="73100"/>
            <a:ext cx="1526801" cy="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 rotWithShape="1">
          <a:blip r:embed="rId4">
            <a:alphaModFix/>
          </a:blip>
          <a:srcRect b="84370" l="0" r="0" t="0"/>
          <a:stretch/>
        </p:blipFill>
        <p:spPr>
          <a:xfrm>
            <a:off x="8168175" y="80700"/>
            <a:ext cx="669975" cy="1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1475" y="1061300"/>
            <a:ext cx="2896457" cy="3447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