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5" r:id="rId2"/>
    <p:sldId id="346" r:id="rId3"/>
    <p:sldId id="315" r:id="rId4"/>
    <p:sldId id="284" r:id="rId5"/>
    <p:sldId id="305" r:id="rId6"/>
    <p:sldId id="308" r:id="rId7"/>
    <p:sldId id="336" r:id="rId8"/>
    <p:sldId id="335" r:id="rId9"/>
    <p:sldId id="349" r:id="rId10"/>
    <p:sldId id="348" r:id="rId11"/>
    <p:sldId id="311" r:id="rId12"/>
    <p:sldId id="257" r:id="rId13"/>
    <p:sldId id="337" r:id="rId14"/>
    <p:sldId id="318" r:id="rId15"/>
    <p:sldId id="307" r:id="rId16"/>
    <p:sldId id="341" r:id="rId17"/>
    <p:sldId id="338" r:id="rId18"/>
    <p:sldId id="345" r:id="rId19"/>
    <p:sldId id="333" r:id="rId20"/>
    <p:sldId id="339" r:id="rId21"/>
    <p:sldId id="342" r:id="rId22"/>
    <p:sldId id="304" r:id="rId23"/>
    <p:sldId id="331" r:id="rId24"/>
    <p:sldId id="309" r:id="rId25"/>
    <p:sldId id="325" r:id="rId26"/>
    <p:sldId id="320" r:id="rId27"/>
    <p:sldId id="344" r:id="rId28"/>
    <p:sldId id="343" r:id="rId29"/>
    <p:sldId id="327" r:id="rId30"/>
    <p:sldId id="330" r:id="rId31"/>
    <p:sldId id="299" r:id="rId32"/>
    <p:sldId id="347"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50D08B-950E-A48D-D4CB-6ED9D3273E98}" name="PierreB" initials="PdS" userId="PierreB"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967" autoAdjust="0"/>
  </p:normalViewPr>
  <p:slideViewPr>
    <p:cSldViewPr snapToGrid="0">
      <p:cViewPr varScale="1">
        <p:scale>
          <a:sx n="81" d="100"/>
          <a:sy n="81" d="100"/>
        </p:scale>
        <p:origin x="1614" y="102"/>
      </p:cViewPr>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2A7CF-B8B3-4749-A62F-89E99A426C52}" type="datetimeFigureOut">
              <a:rPr lang="fr-FR" smtClean="0"/>
              <a:t>14/09/2023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52E87-E65F-4981-B236-900C115106C5}" type="slidenum">
              <a:rPr lang="fr-FR" smtClean="0"/>
              <a:t>‹N°›</a:t>
            </a:fld>
            <a:endParaRPr lang="fr-FR"/>
          </a:p>
        </p:txBody>
      </p:sp>
    </p:spTree>
    <p:extLst>
      <p:ext uri="{BB962C8B-B14F-4D97-AF65-F5344CB8AC3E}">
        <p14:creationId xmlns:p14="http://schemas.microsoft.com/office/powerpoint/2010/main" val="367596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Correspondants et Présidents de Commission dans les départements</a:t>
            </a:r>
          </a:p>
        </p:txBody>
      </p:sp>
      <p:sp>
        <p:nvSpPr>
          <p:cNvPr id="4" name="Espace réservé du numéro de diapositive 3"/>
          <p:cNvSpPr>
            <a:spLocks noGrp="1"/>
          </p:cNvSpPr>
          <p:nvPr>
            <p:ph type="sldNum" sz="quarter" idx="5"/>
          </p:nvPr>
        </p:nvSpPr>
        <p:spPr/>
        <p:txBody>
          <a:bodyPr/>
          <a:lstStyle/>
          <a:p>
            <a:fld id="{9B152E87-E65F-4981-B236-900C115106C5}" type="slidenum">
              <a:rPr lang="fr-FR" smtClean="0"/>
              <a:t>3</a:t>
            </a:fld>
            <a:endParaRPr lang="fr-FR"/>
          </a:p>
        </p:txBody>
      </p:sp>
    </p:spTree>
    <p:extLst>
      <p:ext uri="{BB962C8B-B14F-4D97-AF65-F5344CB8AC3E}">
        <p14:creationId xmlns:p14="http://schemas.microsoft.com/office/powerpoint/2010/main" val="138272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Segoe UI" panose="020B0502040204020203" pitchFamily="34" charset="0"/>
              </a:rPr>
              <a:t>En 2015, l'épave a été découverte en prospection dans la Seine au droit de l'ancienne abbaye cistercienne de Barbeau, fondée en 1156 par Louis VII. Seule une partie de bois de quelques centimètres émergeait alors du fond. De 2016 à 2022 des autorisations ont été accordées pour des opérations de sondages et de fouille.</a:t>
            </a:r>
            <a:br>
              <a:rPr lang="fr-FR" sz="1800" dirty="0">
                <a:effectLst/>
                <a:latin typeface="Segoe UI" panose="020B0502040204020203" pitchFamily="34" charset="0"/>
              </a:rPr>
            </a:br>
            <a:br>
              <a:rPr lang="fr-FR" sz="1800" dirty="0">
                <a:effectLst/>
                <a:latin typeface="Segoe UI" panose="020B0502040204020203" pitchFamily="34" charset="0"/>
              </a:rPr>
            </a:br>
            <a:r>
              <a:rPr lang="fr-FR" sz="1800" dirty="0">
                <a:effectLst/>
                <a:latin typeface="Segoe UI" panose="020B0502040204020203" pitchFamily="34" charset="0"/>
              </a:rPr>
              <a:t>Le bateau était enfoui sous des couches stratifiées qui montrent qu’il a été recouvert par les charges de plusieurs crues dans un premier temps, elles-mêmes surmontées ultérieurement par un remblai artificiel de pierres.</a:t>
            </a:r>
            <a:br>
              <a:rPr lang="fr-FR" sz="1800" dirty="0">
                <a:effectLst/>
                <a:latin typeface="Segoe UI" panose="020B0502040204020203" pitchFamily="34" charset="0"/>
              </a:rPr>
            </a:br>
            <a:br>
              <a:rPr lang="fr-FR" sz="1800" dirty="0">
                <a:effectLst/>
                <a:latin typeface="Segoe UI" panose="020B0502040204020203" pitchFamily="34" charset="0"/>
              </a:rPr>
            </a:br>
            <a:r>
              <a:rPr lang="fr-FR" sz="1800" dirty="0">
                <a:effectLst/>
                <a:latin typeface="Segoe UI" panose="020B0502040204020203" pitchFamily="34" charset="0"/>
              </a:rPr>
              <a:t>La technologie est de tradition scandinave, bordé à clin riveté avec un lutage en fibre animale poissée.</a:t>
            </a:r>
            <a:br>
              <a:rPr lang="fr-FR" sz="1800" dirty="0">
                <a:effectLst/>
                <a:latin typeface="Segoe UI" panose="020B0502040204020203" pitchFamily="34" charset="0"/>
              </a:rPr>
            </a:br>
            <a:br>
              <a:rPr lang="fr-FR" sz="1800" dirty="0">
                <a:effectLst/>
                <a:latin typeface="Segoe UI" panose="020B0502040204020203" pitchFamily="34" charset="0"/>
              </a:rPr>
            </a:br>
            <a:r>
              <a:rPr lang="fr-FR" sz="1800" dirty="0">
                <a:effectLst/>
                <a:latin typeface="Segoe UI" panose="020B0502040204020203" pitchFamily="34" charset="0"/>
              </a:rPr>
              <a:t>Il est conservé à environ 84 %, de forme fuselée en plan et mesurait environ 20,8 m de long avec un maître couple de 4 m.</a:t>
            </a:r>
            <a:br>
              <a:rPr lang="fr-FR" sz="1800" dirty="0">
                <a:effectLst/>
                <a:latin typeface="Segoe UI" panose="020B0502040204020203" pitchFamily="34" charset="0"/>
              </a:rPr>
            </a:br>
            <a:br>
              <a:rPr lang="fr-FR" sz="1800" dirty="0">
                <a:effectLst/>
                <a:latin typeface="Segoe UI" panose="020B0502040204020203" pitchFamily="34" charset="0"/>
              </a:rPr>
            </a:br>
            <a:r>
              <a:rPr lang="fr-FR" sz="1800" dirty="0">
                <a:effectLst/>
                <a:latin typeface="Segoe UI" panose="020B0502040204020203" pitchFamily="34" charset="0"/>
              </a:rPr>
              <a:t>Il pouvait porter 17 tonnes avec un franc bord de 20 cm.</a:t>
            </a:r>
            <a:br>
              <a:rPr lang="fr-FR" sz="1800" dirty="0">
                <a:effectLst/>
                <a:latin typeface="Segoe UI" panose="020B0502040204020203" pitchFamily="34" charset="0"/>
              </a:rPr>
            </a:br>
            <a:br>
              <a:rPr lang="fr-FR" sz="1800" dirty="0">
                <a:effectLst/>
                <a:latin typeface="Segoe UI" panose="020B0502040204020203" pitchFamily="34" charset="0"/>
              </a:rPr>
            </a:br>
            <a:r>
              <a:rPr lang="fr-FR" sz="1800" dirty="0">
                <a:effectLst/>
                <a:latin typeface="Segoe UI" panose="020B0502040204020203" pitchFamily="34" charset="0"/>
              </a:rPr>
              <a:t>Une datation 14C a donné une date large XIIIe s. Une première étude dendrométrique conduit à l’hypothèse une mise en œuvre entre le troisième quart du XIIe siècle et le début du XIIIe siècle po</a:t>
            </a:r>
            <a:endParaRPr lang="fr-FR" sz="1800" dirty="0">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9B152E87-E65F-4981-B236-900C115106C5}" type="slidenum">
              <a:rPr lang="fr-FR" smtClean="0"/>
              <a:t>23</a:t>
            </a:fld>
            <a:endParaRPr lang="fr-FR"/>
          </a:p>
        </p:txBody>
      </p:sp>
    </p:spTree>
    <p:extLst>
      <p:ext uri="{BB962C8B-B14F-4D97-AF65-F5344CB8AC3E}">
        <p14:creationId xmlns:p14="http://schemas.microsoft.com/office/powerpoint/2010/main" val="274412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152E87-E65F-4981-B236-900C115106C5}" type="slidenum">
              <a:rPr lang="fr-FR" smtClean="0"/>
              <a:t>24</a:t>
            </a:fld>
            <a:endParaRPr lang="fr-FR"/>
          </a:p>
        </p:txBody>
      </p:sp>
    </p:spTree>
    <p:extLst>
      <p:ext uri="{BB962C8B-B14F-4D97-AF65-F5344CB8AC3E}">
        <p14:creationId xmlns:p14="http://schemas.microsoft.com/office/powerpoint/2010/main" val="24292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152E87-E65F-4981-B236-900C115106C5}" type="slidenum">
              <a:rPr lang="fr-FR" smtClean="0"/>
              <a:t>29</a:t>
            </a:fld>
            <a:endParaRPr lang="fr-FR"/>
          </a:p>
        </p:txBody>
      </p:sp>
    </p:spTree>
    <p:extLst>
      <p:ext uri="{BB962C8B-B14F-4D97-AF65-F5344CB8AC3E}">
        <p14:creationId xmlns:p14="http://schemas.microsoft.com/office/powerpoint/2010/main" val="123233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5489C-EEFC-A3E0-1D34-C7B532B0DB5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E3482CA-10D8-9CE0-9225-07549E3FAA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4BFF7D1-AB93-19B4-B01C-6B159C8E8309}"/>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732CBF3B-3A03-2C31-8B6D-C8FEE2ABA2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E435D7-3EE8-536B-408C-02F433B14361}"/>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4008197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3EBEB9-2ADA-5D76-3E04-B408F778EE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14251DC-7D26-B44F-BB49-FD52A1A7095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524DD2-9080-FC3D-FB1E-686D05185A43}"/>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F2C11A37-388A-B738-87C5-471921572B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B1E8CC-4C80-520B-5B73-F42F0D5CDAD6}"/>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114677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6E99BF6-A2AB-3DEF-2111-183EEB6B8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C8D76E9-C63C-8D36-EFC1-D599D664D2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C99C82-691E-02A1-AB7F-20956500B57A}"/>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D56940C8-D336-ED76-3729-F146A0E441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4B1332-9232-780B-4E9F-C68BC2D27A04}"/>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96833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5360FD-FE77-D2D2-662C-8F679C489A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E0F9E9-75DA-B7C8-7A8C-437A2F3AD4D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CD9401-C2D8-4F56-B529-2A0D10FBA36B}"/>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01C5B447-339C-A919-1F30-54EE6A8521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1A6E7B-8936-9026-8CBF-850AB73F9B7A}"/>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235225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57C829-95AE-A6C4-861A-C607FD22C51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AEFC4FF-70E9-CC44-F27E-C2337964A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B83CC7A-32A0-F3B0-466A-0006D46390C8}"/>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0BB7D602-9E45-78C2-34FE-91E12BD5B6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E4CA37-E8CA-1094-B68B-8AB4319AC598}"/>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208926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647C1-7A8E-1DFE-DA98-85A32CF171B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0A30746-4F80-59CC-3656-D1920AAEFEA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992608E-99C8-4D0F-5CD3-0256D18E8F3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986E8DE-EF36-E758-239F-291CC79902B7}"/>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6" name="Espace réservé du pied de page 5">
            <a:extLst>
              <a:ext uri="{FF2B5EF4-FFF2-40B4-BE49-F238E27FC236}">
                <a16:creationId xmlns:a16="http://schemas.microsoft.com/office/drawing/2014/main" id="{756F2217-79F9-5908-B08B-9A8B9CA1461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AFBC8C6-EDB0-1E23-4ED1-4481A2AF621B}"/>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30561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967E63-8C8D-5A3F-19A4-34E29F77A91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7FFBAC5-B760-0AC1-992F-A94D0C938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74BC076-7B9C-6A0E-3A79-23459B1C166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02DFB69-98A7-1F02-4B91-04E8E3D4BF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A1A180E-7336-E098-FC70-AC0721D3779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3C7262C-E985-C3EE-12E9-38D97B5CB20E}"/>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8" name="Espace réservé du pied de page 7">
            <a:extLst>
              <a:ext uri="{FF2B5EF4-FFF2-40B4-BE49-F238E27FC236}">
                <a16:creationId xmlns:a16="http://schemas.microsoft.com/office/drawing/2014/main" id="{261E9B91-594E-6121-85A7-5EA8BCD2068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FDE4799-1B1E-AC91-2727-1AF370472496}"/>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301200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0BEBFB-9278-C6FA-719B-05318A9547A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93DE5C5-C46D-0B47-D585-2DA67A6FB037}"/>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4" name="Espace réservé du pied de page 3">
            <a:extLst>
              <a:ext uri="{FF2B5EF4-FFF2-40B4-BE49-F238E27FC236}">
                <a16:creationId xmlns:a16="http://schemas.microsoft.com/office/drawing/2014/main" id="{3BFB1C31-2012-90B6-A4C1-01C2909DB0F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6831383-7C8A-24E4-7B76-68793C1ED97F}"/>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212087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3ABD53-3D33-8B3D-B555-32E6A3ACB9FF}"/>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3" name="Espace réservé du pied de page 2">
            <a:extLst>
              <a:ext uri="{FF2B5EF4-FFF2-40B4-BE49-F238E27FC236}">
                <a16:creationId xmlns:a16="http://schemas.microsoft.com/office/drawing/2014/main" id="{DA3F6A3A-C4E1-A94A-DCDA-33170B51517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DA029ED-7A4B-7B1D-2CE1-CB6B1687BC2D}"/>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350842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1D7105-8D28-C5F2-5FE1-9BBCC2D4FB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CB7F2D6-779B-2493-C1F2-5D0EF82FA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12E2D18-96D1-AAD8-40D5-F7951FB1F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2B4ECF-0CC8-3338-F182-5FF9FDB9F6D5}"/>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6" name="Espace réservé du pied de page 5">
            <a:extLst>
              <a:ext uri="{FF2B5EF4-FFF2-40B4-BE49-F238E27FC236}">
                <a16:creationId xmlns:a16="http://schemas.microsoft.com/office/drawing/2014/main" id="{130E3085-BD10-427D-70AF-C08843F822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11EAB9-B16D-FF91-46C9-B4A227F78454}"/>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139011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7511D-6307-4A45-5C92-38E6922DF67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E4A45E9-711A-F702-40CC-A900F4254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ECF06B7-51DD-4332-389D-7CEC6B707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5FC64D-FA0A-1E0C-5869-47E5468432C2}"/>
              </a:ext>
            </a:extLst>
          </p:cNvPr>
          <p:cNvSpPr>
            <a:spLocks noGrp="1"/>
          </p:cNvSpPr>
          <p:nvPr>
            <p:ph type="dt" sz="half" idx="10"/>
          </p:nvPr>
        </p:nvSpPr>
        <p:spPr/>
        <p:txBody>
          <a:bodyPr/>
          <a:lstStyle/>
          <a:p>
            <a:fld id="{C76254A0-4AE5-4FD3-8953-FB1746AB05C2}" type="datetimeFigureOut">
              <a:rPr lang="fr-FR" smtClean="0"/>
              <a:t>14/09/2023</a:t>
            </a:fld>
            <a:endParaRPr lang="fr-FR"/>
          </a:p>
        </p:txBody>
      </p:sp>
      <p:sp>
        <p:nvSpPr>
          <p:cNvPr id="6" name="Espace réservé du pied de page 5">
            <a:extLst>
              <a:ext uri="{FF2B5EF4-FFF2-40B4-BE49-F238E27FC236}">
                <a16:creationId xmlns:a16="http://schemas.microsoft.com/office/drawing/2014/main" id="{D43207C0-E3F7-DD37-F546-4D1D9AFE16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33F88C-5A57-DBAA-4A8D-59B12A117E73}"/>
              </a:ext>
            </a:extLst>
          </p:cNvPr>
          <p:cNvSpPr>
            <a:spLocks noGrp="1"/>
          </p:cNvSpPr>
          <p:nvPr>
            <p:ph type="sldNum" sz="quarter" idx="12"/>
          </p:nvPr>
        </p:nvSpPr>
        <p:spPr/>
        <p:txBody>
          <a:bodyPr/>
          <a:lstStyle/>
          <a:p>
            <a:fld id="{FFEC4BC4-5BA3-4A1F-9FAE-76D7E132ED4E}" type="slidenum">
              <a:rPr lang="fr-FR" smtClean="0"/>
              <a:t>‹N°›</a:t>
            </a:fld>
            <a:endParaRPr lang="fr-FR"/>
          </a:p>
        </p:txBody>
      </p:sp>
    </p:spTree>
    <p:extLst>
      <p:ext uri="{BB962C8B-B14F-4D97-AF65-F5344CB8AC3E}">
        <p14:creationId xmlns:p14="http://schemas.microsoft.com/office/powerpoint/2010/main" val="375219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extLst>
              <a:ext uri="{BEBA8EAE-BF5A-486C-A8C5-ECC9F3942E4B}">
                <a14:imgProps xmlns:a14="http://schemas.microsoft.com/office/drawing/2010/main">
                  <a14:imgLayer r:embed="rId14">
                    <a14:imgEffect>
                      <a14:saturation sat="300000"/>
                    </a14:imgEffect>
                    <a14:imgEffect>
                      <a14:brightnessContrast bright="-24000"/>
                    </a14:imgEffect>
                  </a14:imgLayer>
                </a14:imgProps>
              </a:ext>
            </a:extLst>
          </a:blip>
          <a:srcRect/>
          <a:stretch>
            <a:fillRect t="-16000" b="-16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2AAB45-D5A4-4177-BF7D-63FD5076F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2A682F4-B500-26F1-DC38-E1013405A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68A6FA-71C8-D0E1-DDDC-CA6AC1594B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254A0-4AE5-4FD3-8953-FB1746AB05C2}"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DA8C993B-53FA-0749-1D39-EFA05FE28C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845719-6872-C19F-98CC-DCD3EED7A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C4BC4-5BA3-4A1F-9FAE-76D7E132ED4E}" type="slidenum">
              <a:rPr lang="fr-FR" smtClean="0"/>
              <a:t>‹N°›</a:t>
            </a:fld>
            <a:endParaRPr lang="fr-FR"/>
          </a:p>
        </p:txBody>
      </p:sp>
    </p:spTree>
    <p:extLst>
      <p:ext uri="{BB962C8B-B14F-4D97-AF65-F5344CB8AC3E}">
        <p14:creationId xmlns:p14="http://schemas.microsoft.com/office/powerpoint/2010/main" val="3272517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s://www.facebook.com/Hommage-%C3%A0-Jean-Pierre-Joncheray-arch%C3%A9ologue-sous-marin-722333881139635/?__cft__%5b0%5d=AZUYoFDOuNKunBpa5HxJETOobe2UCoTBzPF3sAaRinBnuDinPlOHu_zcoZq8pY8dbHBqKZb483bMy2eNj8sMptBBtR7HvFSPXvUVs3Oijqq1DlHsT3-4wudxcWPKd60yK_R3vUVgwzt9dRsk2fmH6p5Bb554F7A_GeQlKZjhQ5x4ufh_pQpgcfEWaKFvlSVzqeJ5a-ta3khiPIEnJMdzfM_8&amp;__tn__=-UC%2CP-y-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en biseau 2">
            <a:extLst>
              <a:ext uri="{FF2B5EF4-FFF2-40B4-BE49-F238E27FC236}">
                <a16:creationId xmlns:a16="http://schemas.microsoft.com/office/drawing/2014/main" id="{863A0643-BC9C-845A-37BC-1F0B2EC04B33}"/>
              </a:ext>
            </a:extLst>
          </p:cNvPr>
          <p:cNvSpPr/>
          <p:nvPr/>
        </p:nvSpPr>
        <p:spPr>
          <a:xfrm>
            <a:off x="-67733" y="-76200"/>
            <a:ext cx="12259733" cy="6857999"/>
          </a:xfrm>
          <a:prstGeom prst="beve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Rectangle 1"/>
          <p:cNvSpPr/>
          <p:nvPr/>
        </p:nvSpPr>
        <p:spPr>
          <a:xfrm>
            <a:off x="2703156" y="1921638"/>
            <a:ext cx="7222951" cy="2862322"/>
          </a:xfrm>
          <a:prstGeom prst="rect">
            <a:avLst/>
          </a:prstGeom>
        </p:spPr>
        <p:txBody>
          <a:bodyPr wrap="square">
            <a:spAutoFit/>
          </a:bodyPr>
          <a:lstStyle/>
          <a:p>
            <a:pPr algn="ctr"/>
            <a: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Rapport d’Activité 2023</a:t>
            </a:r>
            <a:b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br>
            <a:b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br>
            <a: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Archéologie Subaquatique</a:t>
            </a:r>
            <a:b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br>
            <a:b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br>
            <a:r>
              <a:rPr lang="fr-FR" sz="36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Ile de France</a:t>
            </a:r>
            <a:endParaRPr lang="fr-FR" sz="360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6" name="Image 5">
            <a:extLst>
              <a:ext uri="{FF2B5EF4-FFF2-40B4-BE49-F238E27FC236}">
                <a16:creationId xmlns:a16="http://schemas.microsoft.com/office/drawing/2014/main" id="{4F4F6F22-373C-4BD4-BE9D-1A610E91B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4120" y="-76200"/>
            <a:ext cx="1457880" cy="1211191"/>
          </a:xfrm>
          <a:prstGeom prst="rect">
            <a:avLst/>
          </a:prstGeom>
        </p:spPr>
      </p:pic>
      <p:pic>
        <p:nvPicPr>
          <p:cNvPr id="8" name="Image 7">
            <a:extLst>
              <a:ext uri="{FF2B5EF4-FFF2-40B4-BE49-F238E27FC236}">
                <a16:creationId xmlns:a16="http://schemas.microsoft.com/office/drawing/2014/main" id="{8D69E071-3FEB-C320-E618-4E562D4BC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 y="5572119"/>
            <a:ext cx="1177722" cy="1285880"/>
          </a:xfrm>
          <a:prstGeom prst="rect">
            <a:avLst/>
          </a:prstGeom>
        </p:spPr>
      </p:pic>
    </p:spTree>
    <p:extLst>
      <p:ext uri="{BB962C8B-B14F-4D97-AF65-F5344CB8AC3E}">
        <p14:creationId xmlns:p14="http://schemas.microsoft.com/office/powerpoint/2010/main" val="7492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23812"/>
            <a:ext cx="1457070" cy="1207113"/>
          </a:xfrm>
          <a:prstGeom prst="rect">
            <a:avLst/>
          </a:prstGeom>
        </p:spPr>
      </p:pic>
      <p:sp>
        <p:nvSpPr>
          <p:cNvPr id="7" name="ZoneTexte 6">
            <a:extLst>
              <a:ext uri="{FF2B5EF4-FFF2-40B4-BE49-F238E27FC236}">
                <a16:creationId xmlns:a16="http://schemas.microsoft.com/office/drawing/2014/main" id="{86F0414B-D6A8-5553-39D3-90AB5EA8B069}"/>
              </a:ext>
            </a:extLst>
          </p:cNvPr>
          <p:cNvSpPr txBox="1"/>
          <p:nvPr/>
        </p:nvSpPr>
        <p:spPr>
          <a:xfrm>
            <a:off x="2259549" y="1791817"/>
            <a:ext cx="7672902" cy="2554545"/>
          </a:xfrm>
          <a:prstGeom prst="rect">
            <a:avLst/>
          </a:prstGeom>
          <a:noFill/>
        </p:spPr>
        <p:txBody>
          <a:bodyPr wrap="square" rtlCol="0">
            <a:spAutoFit/>
          </a:bodyPr>
          <a:lstStyle/>
          <a:p>
            <a:pPr algn="ctr"/>
            <a:r>
              <a:rPr lang="fr-FR" sz="4000" b="1" dirty="0">
                <a:latin typeface="Cascadia Mono" panose="020B0609020000020004" pitchFamily="49" charset="0"/>
                <a:ea typeface="Cascadia Mono" panose="020B0609020000020004" pitchFamily="49" charset="0"/>
                <a:cs typeface="Cascadia Mono" panose="020B0609020000020004" pitchFamily="49" charset="0"/>
              </a:rPr>
              <a:t>Ce que la CRA </a:t>
            </a:r>
          </a:p>
          <a:p>
            <a:pPr algn="ctr"/>
            <a:r>
              <a:rPr lang="fr-FR" sz="4000" b="1" dirty="0">
                <a:latin typeface="Cascadia Mono" panose="020B0609020000020004" pitchFamily="49" charset="0"/>
                <a:ea typeface="Cascadia Mono" panose="020B0609020000020004" pitchFamily="49" charset="0"/>
                <a:cs typeface="Cascadia Mono" panose="020B0609020000020004" pitchFamily="49" charset="0"/>
              </a:rPr>
              <a:t>et les Présidents de CODEP Archéo IdF</a:t>
            </a:r>
          </a:p>
          <a:p>
            <a:pPr algn="ctr"/>
            <a:r>
              <a:rPr lang="fr-FR" sz="4000" b="1" dirty="0">
                <a:latin typeface="Cascadia Mono" panose="020B0609020000020004" pitchFamily="49" charset="0"/>
                <a:ea typeface="Cascadia Mono" panose="020B0609020000020004" pitchFamily="49" charset="0"/>
                <a:cs typeface="Cascadia Mono" panose="020B0609020000020004" pitchFamily="49" charset="0"/>
              </a:rPr>
              <a:t> ont réalisé: </a:t>
            </a:r>
          </a:p>
        </p:txBody>
      </p:sp>
    </p:spTree>
    <p:extLst>
      <p:ext uri="{BB962C8B-B14F-4D97-AF65-F5344CB8AC3E}">
        <p14:creationId xmlns:p14="http://schemas.microsoft.com/office/powerpoint/2010/main" val="535976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64064"/>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10" name="ZoneTexte 9">
            <a:extLst>
              <a:ext uri="{FF2B5EF4-FFF2-40B4-BE49-F238E27FC236}">
                <a16:creationId xmlns:a16="http://schemas.microsoft.com/office/drawing/2014/main" id="{C5258F3B-A403-4FAD-DBF2-ECA778B99D14}"/>
              </a:ext>
            </a:extLst>
          </p:cNvPr>
          <p:cNvSpPr txBox="1"/>
          <p:nvPr/>
        </p:nvSpPr>
        <p:spPr>
          <a:xfrm>
            <a:off x="2924175" y="325569"/>
            <a:ext cx="6591299" cy="707886"/>
          </a:xfrm>
          <a:prstGeom prst="rect">
            <a:avLst/>
          </a:prstGeom>
          <a:noFill/>
        </p:spPr>
        <p:txBody>
          <a:bodyPr wrap="square" rtlCol="0">
            <a:spAutoFit/>
          </a:bodyPr>
          <a:lstStyle/>
          <a:p>
            <a:pPr algn="ctr"/>
            <a:r>
              <a:rPr lang="fr-FR" sz="4000" b="1" dirty="0">
                <a:latin typeface="Cascadia Code" panose="020B0609020000020004" pitchFamily="49" charset="0"/>
                <a:ea typeface="Cascadia Code" panose="020B0609020000020004" pitchFamily="49" charset="0"/>
                <a:cs typeface="Cascadia Code" panose="020B0609020000020004" pitchFamily="49" charset="0"/>
              </a:rPr>
              <a:t>AG Nationale Nantes</a:t>
            </a:r>
          </a:p>
        </p:txBody>
      </p:sp>
      <p:sp>
        <p:nvSpPr>
          <p:cNvPr id="11" name="ZoneTexte 10">
            <a:extLst>
              <a:ext uri="{FF2B5EF4-FFF2-40B4-BE49-F238E27FC236}">
                <a16:creationId xmlns:a16="http://schemas.microsoft.com/office/drawing/2014/main" id="{12027130-391D-95C1-360F-06D0BCF4E23D}"/>
              </a:ext>
            </a:extLst>
          </p:cNvPr>
          <p:cNvSpPr txBox="1"/>
          <p:nvPr/>
        </p:nvSpPr>
        <p:spPr>
          <a:xfrm>
            <a:off x="1924052" y="5665590"/>
            <a:ext cx="8181974" cy="954107"/>
          </a:xfrm>
          <a:prstGeom prst="rect">
            <a:avLst/>
          </a:prstGeom>
          <a:noFill/>
        </p:spPr>
        <p:txBody>
          <a:bodyPr wrap="square" rtlCol="0">
            <a:spAutoFit/>
          </a:bodyPr>
          <a:lstStyle/>
          <a:p>
            <a:pPr algn="ctr"/>
            <a:r>
              <a:rPr lang="fr-FR" sz="2800" b="1" i="1" dirty="0">
                <a:latin typeface="Cascadia Code" panose="020B0609020000020004" pitchFamily="49" charset="0"/>
                <a:ea typeface="Cascadia Code" panose="020B0609020000020004" pitchFamily="49" charset="0"/>
                <a:cs typeface="Cascadia Code" panose="020B0609020000020004" pitchFamily="49" charset="0"/>
              </a:rPr>
              <a:t>Suppression de la réunion du collège des instructeurs</a:t>
            </a:r>
          </a:p>
        </p:txBody>
      </p:sp>
      <p:pic>
        <p:nvPicPr>
          <p:cNvPr id="7" name="Image 6">
            <a:extLst>
              <a:ext uri="{FF2B5EF4-FFF2-40B4-BE49-F238E27FC236}">
                <a16:creationId xmlns:a16="http://schemas.microsoft.com/office/drawing/2014/main" id="{C460D346-4982-1161-7034-C21E144CE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051" y="1126200"/>
            <a:ext cx="8181974" cy="4249767"/>
          </a:xfrm>
          <a:prstGeom prst="rect">
            <a:avLst/>
          </a:prstGeom>
        </p:spPr>
      </p:pic>
    </p:spTree>
    <p:extLst>
      <p:ext uri="{BB962C8B-B14F-4D97-AF65-F5344CB8AC3E}">
        <p14:creationId xmlns:p14="http://schemas.microsoft.com/office/powerpoint/2010/main" val="6078090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769F298-69DE-9185-1E81-D449423B9287}"/>
              </a:ext>
            </a:extLst>
          </p:cNvPr>
          <p:cNvSpPr txBox="1"/>
          <p:nvPr/>
        </p:nvSpPr>
        <p:spPr>
          <a:xfrm>
            <a:off x="3825453" y="893460"/>
            <a:ext cx="5499522" cy="707886"/>
          </a:xfrm>
          <a:prstGeom prst="rect">
            <a:avLst/>
          </a:prstGeom>
          <a:noFill/>
        </p:spPr>
        <p:txBody>
          <a:bodyPr wrap="square" rtlCol="0">
            <a:spAutoFit/>
          </a:bodyPr>
          <a:lstStyle/>
          <a:p>
            <a:r>
              <a:rPr lang="fr-FR" sz="4000" b="1" dirty="0">
                <a:latin typeface="Cascadia Code" panose="020B0609020000020004" pitchFamily="49" charset="0"/>
                <a:ea typeface="Cascadia Code" panose="020B0609020000020004" pitchFamily="49" charset="0"/>
                <a:cs typeface="Cascadia Code" panose="020B0609020000020004" pitchFamily="49" charset="0"/>
              </a:rPr>
              <a:t>AG Régionale 2023</a:t>
            </a:r>
          </a:p>
        </p:txBody>
      </p:sp>
      <p:pic>
        <p:nvPicPr>
          <p:cNvPr id="3" name="Image 2">
            <a:extLst>
              <a:ext uri="{FF2B5EF4-FFF2-40B4-BE49-F238E27FC236}">
                <a16:creationId xmlns:a16="http://schemas.microsoft.com/office/drawing/2014/main" id="{185C3204-50BB-2D48-2A73-4A39D027C5AE}"/>
              </a:ext>
            </a:extLst>
          </p:cNvPr>
          <p:cNvPicPr>
            <a:picLocks noChangeAspect="1"/>
          </p:cNvPicPr>
          <p:nvPr/>
        </p:nvPicPr>
        <p:blipFill>
          <a:blip r:embed="rId2"/>
          <a:stretch>
            <a:fillRect/>
          </a:stretch>
        </p:blipFill>
        <p:spPr>
          <a:xfrm>
            <a:off x="0" y="5577729"/>
            <a:ext cx="1176630" cy="1280271"/>
          </a:xfrm>
          <a:prstGeom prst="rect">
            <a:avLst/>
          </a:prstGeom>
        </p:spPr>
      </p:pic>
      <p:pic>
        <p:nvPicPr>
          <p:cNvPr id="5" name="Image 4">
            <a:extLst>
              <a:ext uri="{FF2B5EF4-FFF2-40B4-BE49-F238E27FC236}">
                <a16:creationId xmlns:a16="http://schemas.microsoft.com/office/drawing/2014/main" id="{758F1867-5ED3-73C1-914D-26304AA54FBD}"/>
              </a:ext>
            </a:extLst>
          </p:cNvPr>
          <p:cNvPicPr>
            <a:picLocks noChangeAspect="1"/>
          </p:cNvPicPr>
          <p:nvPr/>
        </p:nvPicPr>
        <p:blipFill>
          <a:blip r:embed="rId3"/>
          <a:stretch>
            <a:fillRect/>
          </a:stretch>
        </p:blipFill>
        <p:spPr>
          <a:xfrm>
            <a:off x="10734930" y="0"/>
            <a:ext cx="1457070" cy="1207113"/>
          </a:xfrm>
          <a:prstGeom prst="rect">
            <a:avLst/>
          </a:prstGeom>
        </p:spPr>
      </p:pic>
      <p:pic>
        <p:nvPicPr>
          <p:cNvPr id="6" name="Image 5">
            <a:extLst>
              <a:ext uri="{FF2B5EF4-FFF2-40B4-BE49-F238E27FC236}">
                <a16:creationId xmlns:a16="http://schemas.microsoft.com/office/drawing/2014/main" id="{3BD9ED12-AD46-195C-82A6-BBCEF63CD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322" y="2461270"/>
            <a:ext cx="6408143" cy="3116459"/>
          </a:xfrm>
          <a:prstGeom prst="rect">
            <a:avLst/>
          </a:prstGeom>
        </p:spPr>
      </p:pic>
      <p:pic>
        <p:nvPicPr>
          <p:cNvPr id="7" name="Image 6">
            <a:extLst>
              <a:ext uri="{FF2B5EF4-FFF2-40B4-BE49-F238E27FC236}">
                <a16:creationId xmlns:a16="http://schemas.microsoft.com/office/drawing/2014/main" id="{85FA5152-6534-49F2-595F-CD4C5260D5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6630" y="2441413"/>
            <a:ext cx="6408141" cy="3116459"/>
          </a:xfrm>
          <a:prstGeom prst="rect">
            <a:avLst/>
          </a:prstGeom>
        </p:spPr>
      </p:pic>
    </p:spTree>
    <p:extLst>
      <p:ext uri="{BB962C8B-B14F-4D97-AF65-F5344CB8AC3E}">
        <p14:creationId xmlns:p14="http://schemas.microsoft.com/office/powerpoint/2010/main" val="27243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64064"/>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10" name="ZoneTexte 9">
            <a:extLst>
              <a:ext uri="{FF2B5EF4-FFF2-40B4-BE49-F238E27FC236}">
                <a16:creationId xmlns:a16="http://schemas.microsoft.com/office/drawing/2014/main" id="{C5258F3B-A403-4FAD-DBF2-ECA778B99D14}"/>
              </a:ext>
            </a:extLst>
          </p:cNvPr>
          <p:cNvSpPr txBox="1"/>
          <p:nvPr/>
        </p:nvSpPr>
        <p:spPr>
          <a:xfrm>
            <a:off x="2397919" y="249613"/>
            <a:ext cx="7396162" cy="707886"/>
          </a:xfrm>
          <a:prstGeom prst="rect">
            <a:avLst/>
          </a:prstGeom>
          <a:noFill/>
        </p:spPr>
        <p:txBody>
          <a:bodyPr wrap="square" rtlCol="0">
            <a:spAutoFit/>
          </a:bodyPr>
          <a:lstStyle/>
          <a:p>
            <a:pPr algn="ctr"/>
            <a:r>
              <a:rPr lang="fr-FR" sz="4000" b="1" dirty="0">
                <a:latin typeface="Cascadia Code" panose="020B0609020000020004" pitchFamily="49" charset="0"/>
                <a:ea typeface="Cascadia Code" panose="020B0609020000020004" pitchFamily="49" charset="0"/>
                <a:cs typeface="Cascadia Code" panose="020B0609020000020004" pitchFamily="49" charset="0"/>
              </a:rPr>
              <a:t>Salon de la Plongée 2023</a:t>
            </a:r>
          </a:p>
        </p:txBody>
      </p:sp>
      <p:pic>
        <p:nvPicPr>
          <p:cNvPr id="2" name="Image 1">
            <a:extLst>
              <a:ext uri="{FF2B5EF4-FFF2-40B4-BE49-F238E27FC236}">
                <a16:creationId xmlns:a16="http://schemas.microsoft.com/office/drawing/2014/main" id="{EE55F3BE-0F14-8B24-7C50-54082B1DE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631" y="1207113"/>
            <a:ext cx="9558300" cy="4498322"/>
          </a:xfrm>
          <a:prstGeom prst="rect">
            <a:avLst/>
          </a:prstGeom>
        </p:spPr>
      </p:pic>
    </p:spTree>
    <p:extLst>
      <p:ext uri="{BB962C8B-B14F-4D97-AF65-F5344CB8AC3E}">
        <p14:creationId xmlns:p14="http://schemas.microsoft.com/office/powerpoint/2010/main" val="304022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2"/>
          <a:stretch>
            <a:fillRect/>
          </a:stretch>
        </p:blipFill>
        <p:spPr>
          <a:xfrm>
            <a:off x="10774554" y="-49050"/>
            <a:ext cx="1457070" cy="1207113"/>
          </a:xfrm>
          <a:prstGeom prst="rect">
            <a:avLst/>
          </a:prstGeom>
        </p:spPr>
      </p:pic>
      <p:sp>
        <p:nvSpPr>
          <p:cNvPr id="3" name="Espace réservé du contenu 2">
            <a:extLst>
              <a:ext uri="{FF2B5EF4-FFF2-40B4-BE49-F238E27FC236}">
                <a16:creationId xmlns:a16="http://schemas.microsoft.com/office/drawing/2014/main" id="{839158DF-E2D4-E7A0-E86B-4185AB7AC606}"/>
              </a:ext>
            </a:extLst>
          </p:cNvPr>
          <p:cNvSpPr>
            <a:spLocks noGrp="1"/>
          </p:cNvSpPr>
          <p:nvPr>
            <p:ph idx="1"/>
          </p:nvPr>
        </p:nvSpPr>
        <p:spPr>
          <a:xfrm>
            <a:off x="938886" y="71142"/>
            <a:ext cx="10515600" cy="568938"/>
          </a:xfrm>
        </p:spPr>
        <p:txBody>
          <a:bodyPr>
            <a:noAutofit/>
          </a:bodyPr>
          <a:lstStyle/>
          <a:p>
            <a:pPr marL="0" indent="0" algn="ctr">
              <a:buNone/>
            </a:pPr>
            <a:r>
              <a:rPr lang="fr-FR" sz="3200" b="1" dirty="0">
                <a:latin typeface="Cascadia Mono" panose="020B0609020000020004" pitchFamily="49" charset="0"/>
                <a:ea typeface="Cascadia Mono" panose="020B0609020000020004" pitchFamily="49" charset="0"/>
                <a:cs typeface="Cascadia Mono" panose="020B0609020000020004" pitchFamily="49" charset="0"/>
              </a:rPr>
              <a:t>Formation Plongeur Archéologue de niveau 1</a:t>
            </a:r>
          </a:p>
          <a:p>
            <a:pPr marL="0" indent="0" algn="ctr">
              <a:buNone/>
            </a:pPr>
            <a:r>
              <a:rPr lang="fr-FR" sz="3200" dirty="0">
                <a:latin typeface="Cascadia Mono" panose="020B0609020000020004" pitchFamily="49" charset="0"/>
                <a:ea typeface="Cascadia Mono" panose="020B0609020000020004" pitchFamily="49" charset="0"/>
                <a:cs typeface="Cascadia Mono" panose="020B0609020000020004" pitchFamily="49" charset="0"/>
              </a:rPr>
              <a:t>Cursus théorique et pratique</a:t>
            </a:r>
          </a:p>
        </p:txBody>
      </p:sp>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3"/>
          <a:stretch>
            <a:fillRect/>
          </a:stretch>
        </p:blipFill>
        <p:spPr>
          <a:xfrm>
            <a:off x="0" y="5577729"/>
            <a:ext cx="1176630" cy="1280271"/>
          </a:xfrm>
          <a:prstGeom prst="rect">
            <a:avLst/>
          </a:prstGeom>
        </p:spPr>
      </p:pic>
      <p:pic>
        <p:nvPicPr>
          <p:cNvPr id="7" name="Image 6">
            <a:extLst>
              <a:ext uri="{FF2B5EF4-FFF2-40B4-BE49-F238E27FC236}">
                <a16:creationId xmlns:a16="http://schemas.microsoft.com/office/drawing/2014/main" id="{BDBE1A09-73E8-1876-A907-B94EF61D6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517" y="1719073"/>
            <a:ext cx="11016107" cy="5138927"/>
          </a:xfrm>
          <a:prstGeom prst="rect">
            <a:avLst/>
          </a:prstGeom>
        </p:spPr>
      </p:pic>
    </p:spTree>
    <p:extLst>
      <p:ext uri="{BB962C8B-B14F-4D97-AF65-F5344CB8AC3E}">
        <p14:creationId xmlns:p14="http://schemas.microsoft.com/office/powerpoint/2010/main" val="94467001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4"/>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5"/>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870E09C3-38D2-009E-E3A4-528B9D3FE006}"/>
              </a:ext>
            </a:extLst>
          </p:cNvPr>
          <p:cNvSpPr txBox="1"/>
          <p:nvPr/>
        </p:nvSpPr>
        <p:spPr>
          <a:xfrm>
            <a:off x="1946840" y="1335557"/>
            <a:ext cx="8367592" cy="2923877"/>
          </a:xfrm>
          <a:prstGeom prst="rect">
            <a:avLst/>
          </a:prstGeom>
          <a:noFill/>
          <a:effectLst>
            <a:outerShdw blurRad="50800" dist="50800" dir="5400000" algn="ctr" rotWithShape="0">
              <a:schemeClr val="bg1"/>
            </a:outerShdw>
          </a:effectLst>
        </p:spPr>
        <p:txBody>
          <a:bodyPr wrap="square">
            <a:spAutoFit/>
          </a:bodyPr>
          <a:lstStyle/>
          <a:p>
            <a:pPr algn="ctr"/>
            <a:r>
              <a:rPr lang="fr-FR" sz="3200" b="1" u="sng" dirty="0" err="1">
                <a:latin typeface="Cascadia Code" panose="020B0609020000020004" pitchFamily="49" charset="0"/>
                <a:ea typeface="Cascadia Code" panose="020B0609020000020004" pitchFamily="49" charset="0"/>
                <a:cs typeface="Cascadia Code" panose="020B0609020000020004" pitchFamily="49" charset="0"/>
              </a:rPr>
              <a:t>Diplomes</a:t>
            </a:r>
            <a:r>
              <a:rPr lang="fr-FR" sz="3200" b="1" u="sng" dirty="0">
                <a:latin typeface="Cascadia Code" panose="020B0609020000020004" pitchFamily="49" charset="0"/>
                <a:ea typeface="Cascadia Code" panose="020B0609020000020004" pitchFamily="49" charset="0"/>
                <a:cs typeface="Cascadia Code" panose="020B0609020000020004" pitchFamily="49" charset="0"/>
              </a:rPr>
              <a:t> Archéologie Ile de France 2022-2023:</a:t>
            </a:r>
          </a:p>
          <a:p>
            <a:endParaRPr lang="fr-FR" sz="2400" b="1" u="sng"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q"/>
            </a:pPr>
            <a:r>
              <a:rPr lang="fr-FR" sz="2400" b="1" dirty="0">
                <a:latin typeface="Cascadia Code" panose="020B0609020000020004" pitchFamily="49" charset="0"/>
                <a:ea typeface="Cascadia Code" panose="020B0609020000020004" pitchFamily="49" charset="0"/>
                <a:cs typeface="Cascadia Code" panose="020B0609020000020004" pitchFamily="49" charset="0"/>
              </a:rPr>
              <a:t>PA1			17</a:t>
            </a:r>
            <a:br>
              <a:rPr lang="fr-FR" sz="2400" b="1" dirty="0">
                <a:latin typeface="Cascadia Code" panose="020B0609020000020004" pitchFamily="49" charset="0"/>
                <a:ea typeface="Cascadia Code" panose="020B0609020000020004" pitchFamily="49" charset="0"/>
                <a:cs typeface="Cascadia Code" panose="020B0609020000020004" pitchFamily="49" charset="0"/>
              </a:rPr>
            </a:br>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q"/>
            </a:pPr>
            <a:r>
              <a:rPr lang="fr-FR" sz="2400" b="1" dirty="0">
                <a:latin typeface="Cascadia Code" panose="020B0609020000020004" pitchFamily="49" charset="0"/>
                <a:ea typeface="Cascadia Code" panose="020B0609020000020004" pitchFamily="49" charset="0"/>
                <a:cs typeface="Cascadia Code" panose="020B0609020000020004" pitchFamily="49" charset="0"/>
              </a:rPr>
              <a:t>PA3			 1</a:t>
            </a: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9" name="Image 8">
            <a:extLst>
              <a:ext uri="{FF2B5EF4-FFF2-40B4-BE49-F238E27FC236}">
                <a16:creationId xmlns:a16="http://schemas.microsoft.com/office/drawing/2014/main" id="{9B004AD9-5D42-9C7C-5099-88EC2FD61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1845" y="2737393"/>
            <a:ext cx="3297414" cy="3297414"/>
          </a:xfrm>
          <a:prstGeom prst="rect">
            <a:avLst/>
          </a:prstGeom>
        </p:spPr>
      </p:pic>
    </p:spTree>
    <p:extLst>
      <p:ext uri="{BB962C8B-B14F-4D97-AF65-F5344CB8AC3E}">
        <p14:creationId xmlns:p14="http://schemas.microsoft.com/office/powerpoint/2010/main" val="29927663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betterave.wav"/>
          </p:stSnd>
        </p:sndAc>
      </p:transition>
    </mc:Choice>
    <mc:Fallback xmlns="">
      <p:transition spd="slow">
        <p:split orient="vert"/>
        <p:sndAc>
          <p:stSnd>
            <p:snd r:embed="rId7" name="bettera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870E09C3-38D2-009E-E3A4-528B9D3FE006}"/>
              </a:ext>
            </a:extLst>
          </p:cNvPr>
          <p:cNvSpPr txBox="1"/>
          <p:nvPr/>
        </p:nvSpPr>
        <p:spPr>
          <a:xfrm>
            <a:off x="1057715" y="0"/>
            <a:ext cx="10076570" cy="6863417"/>
          </a:xfrm>
          <a:prstGeom prst="rect">
            <a:avLst/>
          </a:prstGeom>
          <a:noFill/>
          <a:effectLst>
            <a:outerShdw blurRad="50800" dist="50800" dir="5400000" algn="ctr" rotWithShape="0">
              <a:schemeClr val="bg1"/>
            </a:outerShdw>
          </a:effectLst>
        </p:spPr>
        <p:txBody>
          <a:bodyPr wrap="square">
            <a:spAutoFit/>
          </a:bodyPr>
          <a:lstStyle/>
          <a:p>
            <a:pPr algn="ctr"/>
            <a:r>
              <a:rPr lang="fr-FR" sz="3200" b="1" u="sng" dirty="0">
                <a:latin typeface="Cascadia Code" panose="020B0609020000020004" pitchFamily="49" charset="0"/>
                <a:ea typeface="Cascadia Code" panose="020B0609020000020004" pitchFamily="49" charset="0"/>
                <a:cs typeface="Cascadia Code" panose="020B0609020000020004" pitchFamily="49" charset="0"/>
              </a:rPr>
              <a:t>Sorties culturelles à thème:</a:t>
            </a:r>
          </a:p>
          <a:p>
            <a:endParaRPr lang="fr-FR" sz="2400" b="1" u="sng" dirty="0">
              <a:latin typeface="Cascadia Code" panose="020B0609020000020004" pitchFamily="49" charset="0"/>
              <a:ea typeface="Cascadia Code" panose="020B0609020000020004" pitchFamily="49" charset="0"/>
              <a:cs typeface="Cascadia Code" panose="020B0609020000020004" pitchFamily="49" charset="0"/>
            </a:endParaRPr>
          </a:p>
          <a:p>
            <a:pPr algn="ctr"/>
            <a:r>
              <a:rPr lang="fr-FR" sz="2400" b="1" dirty="0">
                <a:latin typeface="Cascadia Code" panose="020B0609020000020004" pitchFamily="49" charset="0"/>
                <a:ea typeface="Cascadia Code" panose="020B0609020000020004" pitchFamily="49" charset="0"/>
                <a:cs typeface="Cascadia Code" panose="020B0609020000020004" pitchFamily="49" charset="0"/>
              </a:rPr>
              <a:t>Samedi 2 Septembre 2023</a:t>
            </a:r>
          </a:p>
          <a:p>
            <a:pPr algn="ctr"/>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pPr algn="ctr"/>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br>
              <a:rPr lang="fr-FR" sz="2400" b="1" dirty="0">
                <a:latin typeface="Cascadia Code" panose="020B0609020000020004" pitchFamily="49" charset="0"/>
                <a:ea typeface="Cascadia Code" panose="020B0609020000020004" pitchFamily="49" charset="0"/>
                <a:cs typeface="Cascadia Code" panose="020B0609020000020004" pitchFamily="49" charset="0"/>
              </a:rPr>
            </a:br>
            <a:br>
              <a:rPr lang="fr-FR" sz="2400" b="1" dirty="0">
                <a:latin typeface="Cascadia Code" panose="020B0609020000020004" pitchFamily="49" charset="0"/>
                <a:ea typeface="Cascadia Code" panose="020B0609020000020004" pitchFamily="49" charset="0"/>
                <a:cs typeface="Cascadia Code" panose="020B0609020000020004" pitchFamily="49" charset="0"/>
              </a:rPr>
            </a:br>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br>
              <a:rPr lang="fr-FR" sz="2400" b="1" dirty="0">
                <a:latin typeface="Cascadia Code" panose="020B0609020000020004" pitchFamily="49" charset="0"/>
                <a:ea typeface="Cascadia Code" panose="020B0609020000020004" pitchFamily="49" charset="0"/>
                <a:cs typeface="Cascadia Code" panose="020B0609020000020004" pitchFamily="49" charset="0"/>
              </a:rPr>
            </a:br>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pPr algn="ctr"/>
            <a:r>
              <a:rPr lang="fr-FR" sz="2400" b="1" dirty="0">
                <a:latin typeface="Cascadia Code" panose="020B0609020000020004" pitchFamily="49" charset="0"/>
                <a:ea typeface="Cascadia Code" panose="020B0609020000020004" pitchFamily="49" charset="0"/>
                <a:cs typeface="Cascadia Code" panose="020B0609020000020004" pitchFamily="49" charset="0"/>
              </a:rPr>
              <a:t>Musée de la préhistoire d’Ile de France</a:t>
            </a:r>
            <a:br>
              <a:rPr lang="fr-FR" sz="2400" b="1" dirty="0">
                <a:latin typeface="Cascadia Code" panose="020B0609020000020004" pitchFamily="49" charset="0"/>
                <a:ea typeface="Cascadia Code" panose="020B0609020000020004" pitchFamily="49" charset="0"/>
                <a:cs typeface="Cascadia Code" panose="020B0609020000020004" pitchFamily="49" charset="0"/>
              </a:rPr>
            </a:br>
            <a:r>
              <a:rPr lang="fr-FR" sz="2400" b="1" dirty="0">
                <a:latin typeface="Cascadia Code" panose="020B0609020000020004" pitchFamily="49" charset="0"/>
                <a:ea typeface="Cascadia Code" panose="020B0609020000020004" pitchFamily="49" charset="0"/>
                <a:cs typeface="Cascadia Code" panose="020B0609020000020004" pitchFamily="49" charset="0"/>
              </a:rPr>
              <a:t>à Nemours</a:t>
            </a: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7" name="Image 6">
            <a:extLst>
              <a:ext uri="{FF2B5EF4-FFF2-40B4-BE49-F238E27FC236}">
                <a16:creationId xmlns:a16="http://schemas.microsoft.com/office/drawing/2014/main" id="{6166FFC6-DF24-251A-6A27-A2AF1580C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691" y="1387861"/>
            <a:ext cx="9222613" cy="4082277"/>
          </a:xfrm>
          <a:prstGeom prst="rect">
            <a:avLst/>
          </a:prstGeom>
        </p:spPr>
      </p:pic>
    </p:spTree>
    <p:extLst>
      <p:ext uri="{BB962C8B-B14F-4D97-AF65-F5344CB8AC3E}">
        <p14:creationId xmlns:p14="http://schemas.microsoft.com/office/powerpoint/2010/main" val="3442683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58730"/>
            <a:ext cx="1457070" cy="1207113"/>
          </a:xfrm>
          <a:prstGeom prst="rect">
            <a:avLst/>
          </a:prstGeom>
        </p:spPr>
      </p:pic>
      <p:sp>
        <p:nvSpPr>
          <p:cNvPr id="7" name="ZoneTexte 6">
            <a:extLst>
              <a:ext uri="{FF2B5EF4-FFF2-40B4-BE49-F238E27FC236}">
                <a16:creationId xmlns:a16="http://schemas.microsoft.com/office/drawing/2014/main" id="{FC3EFCB8-5D31-55A2-FA45-F13F30A6627F}"/>
              </a:ext>
            </a:extLst>
          </p:cNvPr>
          <p:cNvSpPr txBox="1"/>
          <p:nvPr/>
        </p:nvSpPr>
        <p:spPr>
          <a:xfrm>
            <a:off x="0" y="2003864"/>
            <a:ext cx="12192000" cy="3416320"/>
          </a:xfrm>
          <a:prstGeom prst="rect">
            <a:avLst/>
          </a:prstGeom>
          <a:noFill/>
        </p:spPr>
        <p:txBody>
          <a:bodyPr wrap="square" rtlCol="0">
            <a:spAutoFit/>
          </a:bodyPr>
          <a:lstStyle/>
          <a:p>
            <a:pPr algn="ctr"/>
            <a: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Depuis 2022 les SRA n’ayant pas de bordure maritime</a:t>
            </a:r>
            <a:b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br>
            <a: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ne délivrent plus d’autorisations </a:t>
            </a:r>
            <a:b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br>
            <a: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d’actions d’archéologie subaquatique</a:t>
            </a:r>
            <a:b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br>
            <a: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au prétexte qu’ils n’ont pas </a:t>
            </a:r>
            <a:b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br>
            <a:r>
              <a:rPr lang="fr-FR" sz="3600" b="1"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de compétences en hyperbarie.</a:t>
            </a:r>
          </a:p>
        </p:txBody>
      </p:sp>
      <p:sp>
        <p:nvSpPr>
          <p:cNvPr id="8" name="ZoneTexte 7">
            <a:extLst>
              <a:ext uri="{FF2B5EF4-FFF2-40B4-BE49-F238E27FC236}">
                <a16:creationId xmlns:a16="http://schemas.microsoft.com/office/drawing/2014/main" id="{A0A532C9-A3F6-3F05-D71A-DCF6CDE92EFA}"/>
              </a:ext>
            </a:extLst>
          </p:cNvPr>
          <p:cNvSpPr txBox="1"/>
          <p:nvPr/>
        </p:nvSpPr>
        <p:spPr>
          <a:xfrm>
            <a:off x="0" y="1124177"/>
            <a:ext cx="12192000" cy="830997"/>
          </a:xfrm>
          <a:prstGeom prst="rect">
            <a:avLst/>
          </a:prstGeom>
          <a:noFill/>
          <a:effectLst>
            <a:outerShdw blurRad="50800" dist="38100" dir="2700000" algn="tl" rotWithShape="0">
              <a:prstClr val="black">
                <a:alpha val="40000"/>
              </a:prstClr>
            </a:outerShdw>
          </a:effectLst>
          <a:scene3d>
            <a:camera prst="orthographicFront"/>
            <a:lightRig rig="sunrise" dir="t"/>
          </a:scene3d>
          <a:sp3d extrusionH="76200" contourW="63500">
            <a:extrusionClr>
              <a:schemeClr val="accent4">
                <a:lumMod val="20000"/>
                <a:lumOff val="80000"/>
              </a:schemeClr>
            </a:extrusionClr>
            <a:contourClr>
              <a:srgbClr val="FF0000"/>
            </a:contourClr>
          </a:sp3d>
        </p:spPr>
        <p:txBody>
          <a:bodyPr wrap="square" rtlCol="0">
            <a:spAutoFit/>
            <a:sp3d contourW="69850">
              <a:contourClr>
                <a:srgbClr val="FF0000"/>
              </a:contourClr>
            </a:sp3d>
          </a:bodyPr>
          <a:lstStyle/>
          <a:p>
            <a:pPr algn="ctr"/>
            <a:r>
              <a:rPr lang="fr-FR" sz="4800" b="1" dirty="0">
                <a:solidFill>
                  <a:schemeClr val="accent5">
                    <a:lumMod val="75000"/>
                  </a:schemeClr>
                </a:solidFill>
                <a:latin typeface="Cascadia Code" panose="020B0609020000020004" pitchFamily="49" charset="0"/>
                <a:ea typeface="Cascadia Code" panose="020B0609020000020004" pitchFamily="49" charset="0"/>
                <a:cs typeface="Cascadia Code" panose="020B0609020000020004" pitchFamily="49" charset="0"/>
              </a:rPr>
              <a:t>Les Gaîtés de l’Administration</a:t>
            </a:r>
          </a:p>
        </p:txBody>
      </p:sp>
      <p:grpSp>
        <p:nvGrpSpPr>
          <p:cNvPr id="12" name="Groupe 11">
            <a:extLst>
              <a:ext uri="{FF2B5EF4-FFF2-40B4-BE49-F238E27FC236}">
                <a16:creationId xmlns:a16="http://schemas.microsoft.com/office/drawing/2014/main" id="{69A827C0-9C31-5DD5-2F21-3F46A055FF1C}"/>
              </a:ext>
            </a:extLst>
          </p:cNvPr>
          <p:cNvGrpSpPr/>
          <p:nvPr/>
        </p:nvGrpSpPr>
        <p:grpSpPr>
          <a:xfrm>
            <a:off x="4710788" y="5296712"/>
            <a:ext cx="3114551" cy="1561288"/>
            <a:chOff x="4710788" y="5052900"/>
            <a:chExt cx="3129048" cy="1740840"/>
          </a:xfrm>
        </p:grpSpPr>
        <p:sp>
          <p:nvSpPr>
            <p:cNvPr id="3" name="Rectangle 2">
              <a:extLst>
                <a:ext uri="{FF2B5EF4-FFF2-40B4-BE49-F238E27FC236}">
                  <a16:creationId xmlns:a16="http://schemas.microsoft.com/office/drawing/2014/main" id="{9386D317-7BAA-B5FC-B796-EB6C7400CD3A}"/>
                </a:ext>
              </a:extLst>
            </p:cNvPr>
            <p:cNvSpPr/>
            <p:nvPr/>
          </p:nvSpPr>
          <p:spPr>
            <a:xfrm>
              <a:off x="4710788" y="5404226"/>
              <a:ext cx="2618025" cy="923330"/>
            </a:xfrm>
            <a:prstGeom prst="rect">
              <a:avLst/>
            </a:prstGeom>
            <a:noFill/>
          </p:spPr>
          <p:txBody>
            <a:bodyPr wrap="none" lIns="91440" tIns="45720" rIns="91440" bIns="45720">
              <a:spAutoFit/>
            </a:bodyPr>
            <a:lstStyle/>
            <a:p>
              <a:pPr algn="ctr"/>
              <a:r>
                <a:rPr lang="fr-FR"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s</a:t>
              </a: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auf …</a:t>
              </a:r>
            </a:p>
          </p:txBody>
        </p:sp>
        <p:pic>
          <p:nvPicPr>
            <p:cNvPr id="11" name="Image 10" descr="Une femme d'affaires qui a le pouce levé">
              <a:extLst>
                <a:ext uri="{FF2B5EF4-FFF2-40B4-BE49-F238E27FC236}">
                  <a16:creationId xmlns:a16="http://schemas.microsoft.com/office/drawing/2014/main" id="{137E1385-4E25-994F-A5B6-063E69234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215" y="5052900"/>
              <a:ext cx="541621" cy="1740840"/>
            </a:xfrm>
            <a:prstGeom prst="rect">
              <a:avLst/>
            </a:prstGeom>
          </p:spPr>
        </p:pic>
      </p:grpSp>
    </p:spTree>
    <p:extLst>
      <p:ext uri="{BB962C8B-B14F-4D97-AF65-F5344CB8AC3E}">
        <p14:creationId xmlns:p14="http://schemas.microsoft.com/office/powerpoint/2010/main" val="17883985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afterEffect">
                                  <p:stCondLst>
                                    <p:cond delay="3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0"/>
                                        <p:tgtEl>
                                          <p:spTgt spid="12"/>
                                        </p:tgtEl>
                                      </p:cBhvr>
                                    </p:animEffect>
                                    <p:anim calcmode="lin" valueType="num">
                                      <p:cBhvr>
                                        <p:cTn id="8" dur="20000" fill="hold"/>
                                        <p:tgtEl>
                                          <p:spTgt spid="12"/>
                                        </p:tgtEl>
                                        <p:attrNameLst>
                                          <p:attrName>ppt_w</p:attrName>
                                        </p:attrNameLst>
                                      </p:cBhvr>
                                      <p:tavLst>
                                        <p:tav tm="0" fmla="#ppt_w*sin(2.5*pi*$)">
                                          <p:val>
                                            <p:fltVal val="0"/>
                                          </p:val>
                                        </p:tav>
                                        <p:tav tm="100000">
                                          <p:val>
                                            <p:fltVal val="1"/>
                                          </p:val>
                                        </p:tav>
                                      </p:tavLst>
                                    </p:anim>
                                    <p:anim calcmode="lin" valueType="num">
                                      <p:cBhvr>
                                        <p:cTn id="9" dur="20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58730"/>
            <a:ext cx="1457070" cy="1207113"/>
          </a:xfrm>
          <a:prstGeom prst="rect">
            <a:avLst/>
          </a:prstGeom>
        </p:spPr>
      </p:pic>
      <p:sp>
        <p:nvSpPr>
          <p:cNvPr id="8" name="ZoneTexte 7">
            <a:extLst>
              <a:ext uri="{FF2B5EF4-FFF2-40B4-BE49-F238E27FC236}">
                <a16:creationId xmlns:a16="http://schemas.microsoft.com/office/drawing/2014/main" id="{A0A532C9-A3F6-3F05-D71A-DCF6CDE92EFA}"/>
              </a:ext>
            </a:extLst>
          </p:cNvPr>
          <p:cNvSpPr txBox="1"/>
          <p:nvPr/>
        </p:nvSpPr>
        <p:spPr>
          <a:xfrm>
            <a:off x="996730" y="225053"/>
            <a:ext cx="9918100" cy="923330"/>
          </a:xfrm>
          <a:prstGeom prst="rect">
            <a:avLst/>
          </a:prstGeom>
          <a:noFill/>
        </p:spPr>
        <p:txBody>
          <a:bodyPr wrap="none" rtlCol="0">
            <a:spAutoFit/>
          </a:bodyPr>
          <a:lstStyle/>
          <a:p>
            <a:r>
              <a:rPr lang="fr-FR" sz="5400" b="1" dirty="0">
                <a:solidFill>
                  <a:schemeClr val="accent5">
                    <a:lumMod val="75000"/>
                  </a:schemeClr>
                </a:solidFill>
                <a:latin typeface="Cascadia Code" panose="020B0609020000020004" pitchFamily="49" charset="0"/>
                <a:ea typeface="Cascadia Code" panose="020B0609020000020004" pitchFamily="49" charset="0"/>
                <a:cs typeface="Cascadia Code" panose="020B0609020000020004" pitchFamily="49" charset="0"/>
              </a:rPr>
              <a:t>Actions CNA.S et Régions</a:t>
            </a:r>
          </a:p>
        </p:txBody>
      </p:sp>
      <p:pic>
        <p:nvPicPr>
          <p:cNvPr id="16" name="Image 15">
            <a:extLst>
              <a:ext uri="{FF2B5EF4-FFF2-40B4-BE49-F238E27FC236}">
                <a16:creationId xmlns:a16="http://schemas.microsoft.com/office/drawing/2014/main" id="{39363D1D-8265-5CC4-23D9-DF66014B4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630" y="1148384"/>
            <a:ext cx="9558300" cy="5709616"/>
          </a:xfrm>
          <a:prstGeom prst="rect">
            <a:avLst/>
          </a:prstGeom>
        </p:spPr>
      </p:pic>
    </p:spTree>
    <p:extLst>
      <p:ext uri="{BB962C8B-B14F-4D97-AF65-F5344CB8AC3E}">
        <p14:creationId xmlns:p14="http://schemas.microsoft.com/office/powerpoint/2010/main" val="873108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58730"/>
            <a:ext cx="1457070" cy="1207113"/>
          </a:xfrm>
          <a:prstGeom prst="rect">
            <a:avLst/>
          </a:prstGeom>
        </p:spPr>
      </p:pic>
      <p:pic>
        <p:nvPicPr>
          <p:cNvPr id="7" name="Image 6">
            <a:extLst>
              <a:ext uri="{FF2B5EF4-FFF2-40B4-BE49-F238E27FC236}">
                <a16:creationId xmlns:a16="http://schemas.microsoft.com/office/drawing/2014/main" id="{D3836351-B745-1032-0944-AF6B9ACFE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630" y="0"/>
            <a:ext cx="9558300" cy="6858000"/>
          </a:xfrm>
          <a:prstGeom prst="rect">
            <a:avLst/>
          </a:prstGeom>
        </p:spPr>
      </p:pic>
      <p:sp>
        <p:nvSpPr>
          <p:cNvPr id="9" name="ZoneTexte 8">
            <a:extLst>
              <a:ext uri="{FF2B5EF4-FFF2-40B4-BE49-F238E27FC236}">
                <a16:creationId xmlns:a16="http://schemas.microsoft.com/office/drawing/2014/main" id="{89FD24E1-5624-D141-701F-C302CA216A57}"/>
              </a:ext>
            </a:extLst>
          </p:cNvPr>
          <p:cNvSpPr txBox="1"/>
          <p:nvPr/>
        </p:nvSpPr>
        <p:spPr>
          <a:xfrm>
            <a:off x="1545370" y="371357"/>
            <a:ext cx="7890302" cy="923330"/>
          </a:xfrm>
          <a:prstGeom prst="rect">
            <a:avLst/>
          </a:prstGeom>
          <a:noFill/>
        </p:spPr>
        <p:txBody>
          <a:bodyPr wrap="none" rtlCol="0">
            <a:spAutoFit/>
          </a:bodyPr>
          <a:lstStyle/>
          <a:p>
            <a:r>
              <a:rPr lang="fr-FR" sz="5400" b="1"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Contacts DRASSM / 1</a:t>
            </a:r>
          </a:p>
        </p:txBody>
      </p:sp>
    </p:spTree>
    <p:extLst>
      <p:ext uri="{BB962C8B-B14F-4D97-AF65-F5344CB8AC3E}">
        <p14:creationId xmlns:p14="http://schemas.microsoft.com/office/powerpoint/2010/main" val="37444097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00000"/>
                    </a14:imgEffect>
                    <a14:imgEffect>
                      <a14:brightnessContrast bright="-24000"/>
                    </a14:imgEffect>
                  </a14:imgLayer>
                </a14:imgProps>
              </a:ext>
            </a:extLst>
          </a:blip>
          <a:srcRect/>
          <a:stretch>
            <a:fillRect t="-16000" b="-16000"/>
          </a:stretch>
        </a:blipFill>
        <a:effectLst/>
      </p:bgPr>
    </p:bg>
    <p:spTree>
      <p:nvGrpSpPr>
        <p:cNvPr id="1" name=""/>
        <p:cNvGrpSpPr/>
        <p:nvPr/>
      </p:nvGrpSpPr>
      <p:grpSpPr>
        <a:xfrm>
          <a:off x="0" y="0"/>
          <a:ext cx="0" cy="0"/>
          <a:chOff x="0" y="0"/>
          <a:chExt cx="0" cy="0"/>
        </a:xfrm>
      </p:grpSpPr>
      <p:sp>
        <p:nvSpPr>
          <p:cNvPr id="2" name="Rectangle 1"/>
          <p:cNvSpPr/>
          <p:nvPr/>
        </p:nvSpPr>
        <p:spPr>
          <a:xfrm>
            <a:off x="2635637" y="1724446"/>
            <a:ext cx="7222951" cy="2862322"/>
          </a:xfrm>
          <a:prstGeom prst="rect">
            <a:avLst/>
          </a:prstGeom>
        </p:spPr>
        <p:txBody>
          <a:bodyPr wrap="square">
            <a:spAutoFit/>
          </a:bodyPr>
          <a:lstStyle/>
          <a:p>
            <a:pPr algn="ctr"/>
            <a:r>
              <a:rPr lang="fr-FR" sz="3600" b="1" dirty="0">
                <a:latin typeface="Cascadia Code" panose="020B0609020000020004" pitchFamily="49" charset="0"/>
                <a:ea typeface="Cascadia Code" panose="020B0609020000020004" pitchFamily="49" charset="0"/>
                <a:cs typeface="Cascadia Code" panose="020B0609020000020004" pitchFamily="49" charset="0"/>
              </a:rPr>
              <a:t>Rapport d’Activité 2023</a:t>
            </a:r>
            <a:br>
              <a:rPr lang="fr-FR" sz="3600" b="1" dirty="0">
                <a:latin typeface="Cascadia Code" panose="020B0609020000020004" pitchFamily="49" charset="0"/>
                <a:ea typeface="Cascadia Code" panose="020B0609020000020004" pitchFamily="49" charset="0"/>
                <a:cs typeface="Cascadia Code" panose="020B0609020000020004" pitchFamily="49" charset="0"/>
              </a:rPr>
            </a:br>
            <a:br>
              <a:rPr lang="fr-FR" sz="3600" b="1" dirty="0">
                <a:latin typeface="Cascadia Code" panose="020B0609020000020004" pitchFamily="49" charset="0"/>
                <a:ea typeface="Cascadia Code" panose="020B0609020000020004" pitchFamily="49" charset="0"/>
                <a:cs typeface="Cascadia Code" panose="020B0609020000020004" pitchFamily="49" charset="0"/>
              </a:rPr>
            </a:br>
            <a:r>
              <a:rPr lang="fr-FR" sz="3600" b="1" dirty="0">
                <a:latin typeface="Cascadia Code" panose="020B0609020000020004" pitchFamily="49" charset="0"/>
                <a:ea typeface="Cascadia Code" panose="020B0609020000020004" pitchFamily="49" charset="0"/>
                <a:cs typeface="Cascadia Code" panose="020B0609020000020004" pitchFamily="49" charset="0"/>
              </a:rPr>
              <a:t> Archéologie Subaquatique</a:t>
            </a:r>
            <a:br>
              <a:rPr lang="fr-FR" sz="3600" b="1" dirty="0">
                <a:latin typeface="Cascadia Code" panose="020B0609020000020004" pitchFamily="49" charset="0"/>
                <a:ea typeface="Cascadia Code" panose="020B0609020000020004" pitchFamily="49" charset="0"/>
                <a:cs typeface="Cascadia Code" panose="020B0609020000020004" pitchFamily="49" charset="0"/>
              </a:rPr>
            </a:br>
            <a:br>
              <a:rPr lang="fr-FR" sz="3600" b="1" dirty="0">
                <a:latin typeface="Cascadia Code" panose="020B0609020000020004" pitchFamily="49" charset="0"/>
                <a:ea typeface="Cascadia Code" panose="020B0609020000020004" pitchFamily="49" charset="0"/>
                <a:cs typeface="Cascadia Code" panose="020B0609020000020004" pitchFamily="49" charset="0"/>
              </a:rPr>
            </a:br>
            <a:r>
              <a:rPr lang="fr-FR" sz="3600" b="1" dirty="0">
                <a:latin typeface="Cascadia Code" panose="020B0609020000020004" pitchFamily="49" charset="0"/>
                <a:ea typeface="Cascadia Code" panose="020B0609020000020004" pitchFamily="49" charset="0"/>
                <a:cs typeface="Cascadia Code" panose="020B0609020000020004" pitchFamily="49" charset="0"/>
              </a:rPr>
              <a:t>Ile de France</a:t>
            </a:r>
            <a:endParaRPr lang="fr-FR" sz="3600" dirty="0">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6" name="Image 5">
            <a:extLst>
              <a:ext uri="{FF2B5EF4-FFF2-40B4-BE49-F238E27FC236}">
                <a16:creationId xmlns:a16="http://schemas.microsoft.com/office/drawing/2014/main" id="{4F4F6F22-373C-4BD4-BE9D-1A610E91B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4120" y="0"/>
            <a:ext cx="1457880" cy="1211191"/>
          </a:xfrm>
          <a:prstGeom prst="rect">
            <a:avLst/>
          </a:prstGeom>
        </p:spPr>
      </p:pic>
      <p:pic>
        <p:nvPicPr>
          <p:cNvPr id="8" name="Image 7">
            <a:extLst>
              <a:ext uri="{FF2B5EF4-FFF2-40B4-BE49-F238E27FC236}">
                <a16:creationId xmlns:a16="http://schemas.microsoft.com/office/drawing/2014/main" id="{8D69E071-3FEB-C320-E618-4E562D4BC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72120"/>
            <a:ext cx="1177722" cy="1285880"/>
          </a:xfrm>
          <a:prstGeom prst="rect">
            <a:avLst/>
          </a:prstGeom>
        </p:spPr>
      </p:pic>
      <p:sp>
        <p:nvSpPr>
          <p:cNvPr id="11" name="ZoneTexte 10">
            <a:extLst>
              <a:ext uri="{FF2B5EF4-FFF2-40B4-BE49-F238E27FC236}">
                <a16:creationId xmlns:a16="http://schemas.microsoft.com/office/drawing/2014/main" id="{D7AFDCCA-C95B-0712-E875-5E1DBB20982C}"/>
              </a:ext>
            </a:extLst>
          </p:cNvPr>
          <p:cNvSpPr txBox="1"/>
          <p:nvPr/>
        </p:nvSpPr>
        <p:spPr>
          <a:xfrm>
            <a:off x="3198336" y="6215060"/>
            <a:ext cx="6097554" cy="369332"/>
          </a:xfrm>
          <a:prstGeom prst="rect">
            <a:avLst/>
          </a:prstGeom>
          <a:solidFill>
            <a:schemeClr val="bg1"/>
          </a:solidFill>
          <a:effectLst>
            <a:glow rad="63500">
              <a:schemeClr val="accent4">
                <a:satMod val="175000"/>
                <a:alpha val="40000"/>
              </a:schemeClr>
            </a:glow>
            <a:outerShdw blurRad="304800" dist="38100" dir="4440000" algn="l" rotWithShape="0">
              <a:prstClr val="black">
                <a:alpha val="40000"/>
              </a:prstClr>
            </a:outerShdw>
          </a:effectLst>
        </p:spPr>
        <p:txBody>
          <a:bodyPr wrap="square">
            <a:spAutoFit/>
          </a:bodyPr>
          <a:lstStyle/>
          <a:p>
            <a:r>
              <a:rPr lang="fr-FR" dirty="0">
                <a:effectLst>
                  <a:outerShdw blurRad="50800" dist="50800" dir="5400000" algn="ctr" rotWithShape="0">
                    <a:schemeClr val="tx1">
                      <a:lumMod val="50000"/>
                      <a:lumOff val="50000"/>
                      <a:alpha val="0"/>
                    </a:schemeClr>
                  </a:outerShdw>
                </a:effectLst>
              </a:rPr>
              <a:t>      </a:t>
            </a:r>
            <a:r>
              <a:rPr lang="fr-FR" dirty="0">
                <a:solidFill>
                  <a:schemeClr val="bg1">
                    <a:lumMod val="50000"/>
                  </a:schemeClr>
                </a:solidFill>
                <a:effectLst>
                  <a:outerShdw blurRad="50800" dist="50800" dir="5400000" algn="ctr" rotWithShape="0">
                    <a:schemeClr val="tx1">
                      <a:lumMod val="50000"/>
                      <a:lumOff val="50000"/>
                      <a:alpha val="0"/>
                    </a:schemeClr>
                  </a:outerShdw>
                </a:effectLst>
              </a:rPr>
              <a:t>Les fonds marins sont « Le plus grand musée du monde »</a:t>
            </a:r>
          </a:p>
        </p:txBody>
      </p:sp>
    </p:spTree>
    <p:extLst>
      <p:ext uri="{BB962C8B-B14F-4D97-AF65-F5344CB8AC3E}">
        <p14:creationId xmlns:p14="http://schemas.microsoft.com/office/powerpoint/2010/main" val="7702052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438506-1BEB-2B51-57E3-320E615E7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630" y="0"/>
            <a:ext cx="9558300" cy="6858000"/>
          </a:xfrm>
          <a:prstGeom prst="rect">
            <a:avLst/>
          </a:prstGeom>
        </p:spPr>
      </p:pic>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3"/>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4"/>
          <a:stretch>
            <a:fillRect/>
          </a:stretch>
        </p:blipFill>
        <p:spPr>
          <a:xfrm>
            <a:off x="10721908" y="0"/>
            <a:ext cx="1457070" cy="1207113"/>
          </a:xfrm>
          <a:prstGeom prst="rect">
            <a:avLst/>
          </a:prstGeom>
        </p:spPr>
      </p:pic>
      <p:sp>
        <p:nvSpPr>
          <p:cNvPr id="8" name="ZoneTexte 7">
            <a:extLst>
              <a:ext uri="{FF2B5EF4-FFF2-40B4-BE49-F238E27FC236}">
                <a16:creationId xmlns:a16="http://schemas.microsoft.com/office/drawing/2014/main" id="{A0A532C9-A3F6-3F05-D71A-DCF6CDE92EFA}"/>
              </a:ext>
            </a:extLst>
          </p:cNvPr>
          <p:cNvSpPr txBox="1"/>
          <p:nvPr/>
        </p:nvSpPr>
        <p:spPr>
          <a:xfrm>
            <a:off x="1545370" y="371357"/>
            <a:ext cx="7890302" cy="923330"/>
          </a:xfrm>
          <a:prstGeom prst="rect">
            <a:avLst/>
          </a:prstGeom>
          <a:noFill/>
        </p:spPr>
        <p:txBody>
          <a:bodyPr wrap="none" rtlCol="0">
            <a:spAutoFit/>
          </a:bodyPr>
          <a:lstStyle/>
          <a:p>
            <a:r>
              <a:rPr lang="fr-FR" sz="5400" b="1" dirty="0">
                <a:solidFill>
                  <a:schemeClr val="accent5">
                    <a:lumMod val="75000"/>
                  </a:schemeClr>
                </a:solidFill>
                <a:latin typeface="Cascadia Code" panose="020B0609020000020004" pitchFamily="49" charset="0"/>
                <a:ea typeface="Cascadia Code" panose="020B0609020000020004" pitchFamily="49" charset="0"/>
                <a:cs typeface="Cascadia Code" panose="020B0609020000020004" pitchFamily="49" charset="0"/>
              </a:rPr>
              <a:t>Contacts DRASSM / 2</a:t>
            </a:r>
          </a:p>
        </p:txBody>
      </p:sp>
      <p:pic>
        <p:nvPicPr>
          <p:cNvPr id="7" name="Image 6">
            <a:extLst>
              <a:ext uri="{FF2B5EF4-FFF2-40B4-BE49-F238E27FC236}">
                <a16:creationId xmlns:a16="http://schemas.microsoft.com/office/drawing/2014/main" id="{FCC5BC56-0CF4-D8E0-7C40-D2AFFC31E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608" y="0"/>
            <a:ext cx="9558300" cy="6858000"/>
          </a:xfrm>
          <a:prstGeom prst="rect">
            <a:avLst/>
          </a:prstGeom>
        </p:spPr>
      </p:pic>
    </p:spTree>
    <p:extLst>
      <p:ext uri="{BB962C8B-B14F-4D97-AF65-F5344CB8AC3E}">
        <p14:creationId xmlns:p14="http://schemas.microsoft.com/office/powerpoint/2010/main" val="42447813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23812"/>
            <a:ext cx="1457070" cy="1207113"/>
          </a:xfrm>
          <a:prstGeom prst="rect">
            <a:avLst/>
          </a:prstGeom>
        </p:spPr>
      </p:pic>
      <p:sp>
        <p:nvSpPr>
          <p:cNvPr id="7" name="ZoneTexte 6">
            <a:extLst>
              <a:ext uri="{FF2B5EF4-FFF2-40B4-BE49-F238E27FC236}">
                <a16:creationId xmlns:a16="http://schemas.microsoft.com/office/drawing/2014/main" id="{86F0414B-D6A8-5553-39D3-90AB5EA8B069}"/>
              </a:ext>
            </a:extLst>
          </p:cNvPr>
          <p:cNvSpPr txBox="1"/>
          <p:nvPr/>
        </p:nvSpPr>
        <p:spPr>
          <a:xfrm>
            <a:off x="2317266" y="2551837"/>
            <a:ext cx="7672902" cy="1323439"/>
          </a:xfrm>
          <a:prstGeom prst="rect">
            <a:avLst/>
          </a:prstGeom>
          <a:noFill/>
        </p:spPr>
        <p:txBody>
          <a:bodyPr wrap="square" rtlCol="0">
            <a:spAutoFit/>
          </a:bodyPr>
          <a:lstStyle/>
          <a:p>
            <a:pPr algn="ctr"/>
            <a:r>
              <a:rPr lang="fr-FR" sz="4000" b="1" dirty="0">
                <a:latin typeface="Cascadia Mono" panose="020B0609020000020004" pitchFamily="49" charset="0"/>
                <a:ea typeface="Cascadia Mono" panose="020B0609020000020004" pitchFamily="49" charset="0"/>
                <a:cs typeface="Cascadia Mono" panose="020B0609020000020004" pitchFamily="49" charset="0"/>
              </a:rPr>
              <a:t>Les actions Archéo dans nos CODEP </a:t>
            </a:r>
          </a:p>
        </p:txBody>
      </p:sp>
    </p:spTree>
    <p:extLst>
      <p:ext uri="{BB962C8B-B14F-4D97-AF65-F5344CB8AC3E}">
        <p14:creationId xmlns:p14="http://schemas.microsoft.com/office/powerpoint/2010/main" val="28078353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16389" y="0"/>
            <a:ext cx="1457070" cy="1207113"/>
          </a:xfrm>
          <a:prstGeom prst="rect">
            <a:avLst/>
          </a:prstGeom>
        </p:spPr>
      </p:pic>
      <p:sp>
        <p:nvSpPr>
          <p:cNvPr id="10" name="ZoneTexte 9">
            <a:extLst>
              <a:ext uri="{FF2B5EF4-FFF2-40B4-BE49-F238E27FC236}">
                <a16:creationId xmlns:a16="http://schemas.microsoft.com/office/drawing/2014/main" id="{8F51FDBA-53CA-1A09-FDFC-3AF91A8D98EA}"/>
              </a:ext>
            </a:extLst>
          </p:cNvPr>
          <p:cNvSpPr txBox="1"/>
          <p:nvPr/>
        </p:nvSpPr>
        <p:spPr>
          <a:xfrm>
            <a:off x="3809632" y="453370"/>
            <a:ext cx="4572733" cy="646331"/>
          </a:xfrm>
          <a:prstGeom prst="rect">
            <a:avLst/>
          </a:prstGeom>
          <a:noFill/>
        </p:spPr>
        <p:txBody>
          <a:bodyPr wrap="square">
            <a:spAutoFit/>
          </a:bodyPr>
          <a:lstStyle/>
          <a:p>
            <a:r>
              <a:rPr lang="fr-FR" sz="3600" b="1" dirty="0">
                <a:latin typeface="Cascadia Code" panose="020B0609020000020004" pitchFamily="49" charset="0"/>
                <a:ea typeface="Cascadia Code" panose="020B0609020000020004" pitchFamily="49" charset="0"/>
                <a:cs typeface="Cascadia Code" panose="020B0609020000020004" pitchFamily="49" charset="0"/>
              </a:rPr>
              <a:t>Actions CODEP 75</a:t>
            </a:r>
          </a:p>
        </p:txBody>
      </p:sp>
      <p:sp>
        <p:nvSpPr>
          <p:cNvPr id="11" name="ZoneTexte 10">
            <a:extLst>
              <a:ext uri="{FF2B5EF4-FFF2-40B4-BE49-F238E27FC236}">
                <a16:creationId xmlns:a16="http://schemas.microsoft.com/office/drawing/2014/main" id="{D26456D4-C66F-E3E5-B7B7-DEE522925172}"/>
              </a:ext>
            </a:extLst>
          </p:cNvPr>
          <p:cNvSpPr txBox="1"/>
          <p:nvPr/>
        </p:nvSpPr>
        <p:spPr>
          <a:xfrm>
            <a:off x="2042968" y="5804338"/>
            <a:ext cx="8509061" cy="984885"/>
          </a:xfrm>
          <a:prstGeom prst="rect">
            <a:avLst/>
          </a:prstGeom>
          <a:noFill/>
        </p:spPr>
        <p:txBody>
          <a:bodyPr wrap="none" rtlCol="0">
            <a:spAutoFit/>
          </a:bodyPr>
          <a:lstStyle/>
          <a:p>
            <a:pPr algn="ctr"/>
            <a:r>
              <a:rPr lang="fr-FR" sz="2000" b="1" dirty="0">
                <a:latin typeface="Cascadia Code" panose="020B0609020000020004" pitchFamily="49" charset="0"/>
                <a:ea typeface="Cascadia Code" panose="020B0609020000020004" pitchFamily="49" charset="0"/>
                <a:cs typeface="Cascadia Code" panose="020B0609020000020004" pitchFamily="49" charset="0"/>
              </a:rPr>
              <a:t>Publication dans n°25 des </a:t>
            </a:r>
          </a:p>
          <a:p>
            <a:pPr algn="ctr"/>
            <a:r>
              <a:rPr lang="fr-FR" sz="2000" b="1" dirty="0">
                <a:latin typeface="Cascadia Code" panose="020B0609020000020004" pitchFamily="49" charset="0"/>
                <a:ea typeface="Cascadia Code" panose="020B0609020000020004" pitchFamily="49" charset="0"/>
                <a:cs typeface="Cascadia Code" panose="020B0609020000020004" pitchFamily="49" charset="0"/>
              </a:rPr>
              <a:t>Cahiers d’Archéologie Subaquatique (</a:t>
            </a:r>
            <a:r>
              <a:rPr lang="fr-FR" sz="2000" b="1" i="1" dirty="0">
                <a:latin typeface="Cascadia Code" panose="020B0609020000020004" pitchFamily="49" charset="0"/>
                <a:ea typeface="Cascadia Code" panose="020B0609020000020004" pitchFamily="49" charset="0"/>
                <a:cs typeface="Cascadia Code" panose="020B0609020000020004" pitchFamily="49" charset="0"/>
              </a:rPr>
              <a:t>posthume</a:t>
            </a:r>
            <a:r>
              <a:rPr lang="fr-FR" sz="2000" b="1" dirty="0">
                <a:latin typeface="Cascadia Code" panose="020B0609020000020004" pitchFamily="49" charset="0"/>
                <a:ea typeface="Cascadia Code" panose="020B0609020000020004" pitchFamily="49" charset="0"/>
                <a:cs typeface="Cascadia Code" panose="020B0609020000020004" pitchFamily="49" charset="0"/>
              </a:rPr>
              <a:t>)</a:t>
            </a:r>
            <a:br>
              <a:rPr lang="fr-FR" sz="2000" b="1" dirty="0">
                <a:latin typeface="Cascadia Code" panose="020B0609020000020004" pitchFamily="49" charset="0"/>
                <a:ea typeface="Cascadia Code" panose="020B0609020000020004" pitchFamily="49" charset="0"/>
                <a:cs typeface="Cascadia Code" panose="020B0609020000020004" pitchFamily="49" charset="0"/>
              </a:rPr>
            </a:br>
            <a:r>
              <a:rPr lang="fr-FR" b="1" dirty="0">
                <a:latin typeface="Cascadia Code" panose="020B0609020000020004" pitchFamily="49" charset="0"/>
                <a:ea typeface="Cascadia Code" panose="020B0609020000020004" pitchFamily="49" charset="0"/>
                <a:cs typeface="Cascadia Code" panose="020B0609020000020004" pitchFamily="49" charset="0"/>
              </a:rPr>
              <a:t> «</a:t>
            </a:r>
            <a:r>
              <a:rPr lang="fr-FR" sz="1600" b="1" i="1" dirty="0">
                <a:latin typeface="Cascadia Code" panose="020B0609020000020004" pitchFamily="49" charset="0"/>
                <a:ea typeface="Cascadia Code" panose="020B0609020000020004" pitchFamily="49" charset="0"/>
                <a:cs typeface="Cascadia Code" panose="020B0609020000020004" pitchFamily="49" charset="0"/>
              </a:rPr>
              <a:t> Étude pétrographique sur la cargaison de l’épave aux carrelages » </a:t>
            </a:r>
            <a:endParaRPr lang="fr-FR" sz="2000" b="1" i="1" dirty="0">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 2">
            <a:extLst>
              <a:ext uri="{FF2B5EF4-FFF2-40B4-BE49-F238E27FC236}">
                <a16:creationId xmlns:a16="http://schemas.microsoft.com/office/drawing/2014/main" id="{E3FD7C33-EC83-EFD4-0799-E27EEDB26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585" y="1211293"/>
            <a:ext cx="5827893" cy="4485158"/>
          </a:xfrm>
          <a:prstGeom prst="rect">
            <a:avLst/>
          </a:prstGeom>
        </p:spPr>
      </p:pic>
      <p:sp>
        <p:nvSpPr>
          <p:cNvPr id="4" name="ZoneTexte 3">
            <a:extLst>
              <a:ext uri="{FF2B5EF4-FFF2-40B4-BE49-F238E27FC236}">
                <a16:creationId xmlns:a16="http://schemas.microsoft.com/office/drawing/2014/main" id="{2EFD67FE-127E-C2EA-7D74-2F89CD804B87}"/>
              </a:ext>
            </a:extLst>
          </p:cNvPr>
          <p:cNvSpPr txBox="1"/>
          <p:nvPr/>
        </p:nvSpPr>
        <p:spPr>
          <a:xfrm>
            <a:off x="4212634" y="2310603"/>
            <a:ext cx="4169731" cy="1569660"/>
          </a:xfrm>
          <a:prstGeom prst="rect">
            <a:avLst/>
          </a:prstGeom>
          <a:noFill/>
        </p:spPr>
        <p:txBody>
          <a:bodyPr wrap="none" rtlCol="0">
            <a:spAutoFit/>
          </a:bodyPr>
          <a:lstStyle/>
          <a:p>
            <a:pPr algn="ctr"/>
            <a:r>
              <a:rPr lang="fr-FR" sz="2400" b="1" dirty="0">
                <a:latin typeface="Cascadia Code" panose="020B0609020000020004" pitchFamily="49" charset="0"/>
                <a:ea typeface="Cascadia Code" panose="020B0609020000020004" pitchFamily="49" charset="0"/>
                <a:cs typeface="Cascadia Code" panose="020B0609020000020004" pitchFamily="49" charset="0"/>
              </a:rPr>
              <a:t>Jaunisse carabinée</a:t>
            </a:r>
          </a:p>
          <a:p>
            <a:pPr algn="ctr"/>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pPr algn="ctr"/>
            <a:r>
              <a:rPr lang="fr-FR" sz="2400" b="1" dirty="0">
                <a:latin typeface="Cascadia Code" panose="020B0609020000020004" pitchFamily="49" charset="0"/>
                <a:ea typeface="Cascadia Code" panose="020B0609020000020004" pitchFamily="49" charset="0"/>
                <a:cs typeface="Cascadia Code" panose="020B0609020000020004" pitchFamily="49" charset="0"/>
              </a:rPr>
              <a:t> </a:t>
            </a:r>
          </a:p>
          <a:p>
            <a:pPr algn="ctr"/>
            <a:r>
              <a:rPr lang="fr-FR" sz="2400" b="1" dirty="0">
                <a:latin typeface="Cascadia Code" panose="020B0609020000020004" pitchFamily="49" charset="0"/>
                <a:ea typeface="Cascadia Code" panose="020B0609020000020004" pitchFamily="49" charset="0"/>
                <a:cs typeface="Cascadia Code" panose="020B0609020000020004" pitchFamily="49" charset="0"/>
              </a:rPr>
              <a:t>entre janvier et Avril</a:t>
            </a:r>
          </a:p>
        </p:txBody>
      </p:sp>
    </p:spTree>
    <p:extLst>
      <p:ext uri="{BB962C8B-B14F-4D97-AF65-F5344CB8AC3E}">
        <p14:creationId xmlns:p14="http://schemas.microsoft.com/office/powerpoint/2010/main" val="1415585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1A6AFE2-34F1-D061-2A1E-2A490C658ACE}"/>
              </a:ext>
            </a:extLst>
          </p:cNvPr>
          <p:cNvGrpSpPr/>
          <p:nvPr/>
        </p:nvGrpSpPr>
        <p:grpSpPr>
          <a:xfrm>
            <a:off x="2594103" y="4104705"/>
            <a:ext cx="7003789" cy="2744151"/>
            <a:chOff x="2204281" y="3918856"/>
            <a:chExt cx="7507812" cy="2939144"/>
          </a:xfrm>
        </p:grpSpPr>
        <p:pic>
          <p:nvPicPr>
            <p:cNvPr id="7" name="Image 6">
              <a:extLst>
                <a:ext uri="{FF2B5EF4-FFF2-40B4-BE49-F238E27FC236}">
                  <a16:creationId xmlns:a16="http://schemas.microsoft.com/office/drawing/2014/main" id="{BB7DD9E7-C123-603D-EF40-C51750D48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281" y="3918856"/>
              <a:ext cx="5208889" cy="2930000"/>
            </a:xfrm>
            <a:prstGeom prst="rect">
              <a:avLst/>
            </a:prstGeom>
          </p:spPr>
        </p:pic>
        <p:pic>
          <p:nvPicPr>
            <p:cNvPr id="9" name="Image 8">
              <a:extLst>
                <a:ext uri="{FF2B5EF4-FFF2-40B4-BE49-F238E27FC236}">
                  <a16:creationId xmlns:a16="http://schemas.microsoft.com/office/drawing/2014/main" id="{527A7BE3-1131-C4CA-0A02-EBA8FD745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170" y="3928000"/>
              <a:ext cx="2298923" cy="2930000"/>
            </a:xfrm>
            <a:prstGeom prst="rect">
              <a:avLst/>
            </a:prstGeom>
          </p:spPr>
        </p:pic>
      </p:grpSp>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5"/>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6"/>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34B01DE5-64D4-BBCB-3163-8B52A6553C85}"/>
              </a:ext>
            </a:extLst>
          </p:cNvPr>
          <p:cNvSpPr txBox="1"/>
          <p:nvPr/>
        </p:nvSpPr>
        <p:spPr>
          <a:xfrm>
            <a:off x="4089280" y="280391"/>
            <a:ext cx="4013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effectLst/>
                <a:uLnTx/>
                <a:uFillTx/>
                <a:latin typeface="Calibri" panose="020F0502020204030204"/>
                <a:ea typeface="+mn-ea"/>
                <a:cs typeface="+mn-cs"/>
              </a:rPr>
              <a:t>Actions CODEP 77</a:t>
            </a:r>
          </a:p>
        </p:txBody>
      </p:sp>
      <p:sp>
        <p:nvSpPr>
          <p:cNvPr id="2" name="ZoneTexte 1">
            <a:extLst>
              <a:ext uri="{FF2B5EF4-FFF2-40B4-BE49-F238E27FC236}">
                <a16:creationId xmlns:a16="http://schemas.microsoft.com/office/drawing/2014/main" id="{E2D87A3D-820F-2EAF-6B84-41CB371CB078}"/>
              </a:ext>
            </a:extLst>
          </p:cNvPr>
          <p:cNvSpPr txBox="1"/>
          <p:nvPr/>
        </p:nvSpPr>
        <p:spPr>
          <a:xfrm>
            <a:off x="788748" y="1559653"/>
            <a:ext cx="10674717" cy="1938992"/>
          </a:xfrm>
          <a:prstGeom prst="rect">
            <a:avLst/>
          </a:prstGeom>
          <a:noFill/>
        </p:spPr>
        <p:txBody>
          <a:bodyPr wrap="none" rtlCol="0">
            <a:spAutoFit/>
          </a:bodyPr>
          <a:lstStyle/>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Participation aux AG et aux réunions de la Région</a:t>
            </a:r>
          </a:p>
          <a:p>
            <a:pPr marL="342900" indent="-342900">
              <a:buFont typeface="Wingdings" panose="05000000000000000000" pitchFamily="2" charset="2"/>
              <a:buChar char="v"/>
            </a:pPr>
            <a:endParaRPr lang="fr-FR" sz="2400"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Participation aux formations IdF Théoriques et Pratiques</a:t>
            </a:r>
          </a:p>
          <a:p>
            <a:pPr marL="342900" indent="-342900">
              <a:buFont typeface="Wingdings" panose="05000000000000000000" pitchFamily="2" charset="2"/>
              <a:buChar char="v"/>
            </a:pPr>
            <a:endParaRPr lang="fr-FR" sz="2400"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Participation au Salon de la Plongée</a:t>
            </a:r>
          </a:p>
        </p:txBody>
      </p:sp>
      <p:grpSp>
        <p:nvGrpSpPr>
          <p:cNvPr id="3" name="Groupe 2">
            <a:extLst>
              <a:ext uri="{FF2B5EF4-FFF2-40B4-BE49-F238E27FC236}">
                <a16:creationId xmlns:a16="http://schemas.microsoft.com/office/drawing/2014/main" id="{DDF26A22-A519-4A8C-4F25-F04F3E0D5438}"/>
              </a:ext>
            </a:extLst>
          </p:cNvPr>
          <p:cNvGrpSpPr/>
          <p:nvPr/>
        </p:nvGrpSpPr>
        <p:grpSpPr>
          <a:xfrm>
            <a:off x="1176630" y="1193700"/>
            <a:ext cx="10070490" cy="5650887"/>
            <a:chOff x="1176630" y="1207113"/>
            <a:chExt cx="10070490" cy="5650887"/>
          </a:xfrm>
        </p:grpSpPr>
        <p:pic>
          <p:nvPicPr>
            <p:cNvPr id="10" name="Image 9">
              <a:extLst>
                <a:ext uri="{FF2B5EF4-FFF2-40B4-BE49-F238E27FC236}">
                  <a16:creationId xmlns:a16="http://schemas.microsoft.com/office/drawing/2014/main" id="{0B8E3B82-D236-9CD3-8D4F-616FAA559D6F}"/>
                </a:ext>
              </a:extLst>
            </p:cNvPr>
            <p:cNvPicPr>
              <a:picLocks noChangeAspect="1"/>
            </p:cNvPicPr>
            <p:nvPr/>
          </p:nvPicPr>
          <p:blipFill>
            <a:blip r:embed="rId7"/>
            <a:stretch>
              <a:fillRect/>
            </a:stretch>
          </p:blipFill>
          <p:spPr>
            <a:xfrm>
              <a:off x="1176630" y="1207113"/>
              <a:ext cx="9558300" cy="5650887"/>
            </a:xfrm>
            <a:prstGeom prst="rect">
              <a:avLst/>
            </a:prstGeom>
          </p:spPr>
        </p:pic>
        <p:sp>
          <p:nvSpPr>
            <p:cNvPr id="11" name="ZoneTexte 10">
              <a:extLst>
                <a:ext uri="{FF2B5EF4-FFF2-40B4-BE49-F238E27FC236}">
                  <a16:creationId xmlns:a16="http://schemas.microsoft.com/office/drawing/2014/main" id="{13629EE4-47F6-C53F-D157-1A1D97CCBEA3}"/>
                </a:ext>
              </a:extLst>
            </p:cNvPr>
            <p:cNvSpPr txBox="1"/>
            <p:nvPr/>
          </p:nvSpPr>
          <p:spPr>
            <a:xfrm>
              <a:off x="6096000" y="6007608"/>
              <a:ext cx="5151120" cy="384048"/>
            </a:xfrm>
            <a:prstGeom prst="rect">
              <a:avLst/>
            </a:prstGeom>
            <a:noFill/>
          </p:spPr>
          <p:txBody>
            <a:bodyPr wrap="square" rtlCol="0">
              <a:spAutoFit/>
            </a:bodyPr>
            <a:lstStyle/>
            <a:p>
              <a:r>
                <a:rPr lang="fr-FR" dirty="0">
                  <a:solidFill>
                    <a:schemeClr val="bg1"/>
                  </a:solidFill>
                </a:rPr>
                <a:t>Fontaine le Port / Philippe Bonnin</a:t>
              </a:r>
            </a:p>
          </p:txBody>
        </p:sp>
      </p:grpSp>
    </p:spTree>
    <p:extLst>
      <p:ext uri="{BB962C8B-B14F-4D97-AF65-F5344CB8AC3E}">
        <p14:creationId xmlns:p14="http://schemas.microsoft.com/office/powerpoint/2010/main" val="7658695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BC91A2-A3D8-B8E6-9164-4A3F1320E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 y="1143000"/>
            <a:ext cx="12246864" cy="5715000"/>
          </a:xfrm>
          <a:prstGeom prst="rect">
            <a:avLst/>
          </a:prstGeom>
        </p:spPr>
      </p:pic>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4"/>
          <a:stretch>
            <a:fillRect/>
          </a:stretch>
        </p:blipFill>
        <p:spPr>
          <a:xfrm>
            <a:off x="-54864"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5"/>
          <a:stretch>
            <a:fillRect/>
          </a:stretch>
        </p:blipFill>
        <p:spPr>
          <a:xfrm>
            <a:off x="10734930" y="0"/>
            <a:ext cx="1457070" cy="1207113"/>
          </a:xfrm>
          <a:prstGeom prst="rect">
            <a:avLst/>
          </a:prstGeom>
        </p:spPr>
      </p:pic>
      <p:sp>
        <p:nvSpPr>
          <p:cNvPr id="11" name="ZoneTexte 10">
            <a:extLst>
              <a:ext uri="{FF2B5EF4-FFF2-40B4-BE49-F238E27FC236}">
                <a16:creationId xmlns:a16="http://schemas.microsoft.com/office/drawing/2014/main" id="{34A3E739-6783-E423-A855-D92D63F2940A}"/>
              </a:ext>
            </a:extLst>
          </p:cNvPr>
          <p:cNvSpPr txBox="1"/>
          <p:nvPr/>
        </p:nvSpPr>
        <p:spPr>
          <a:xfrm>
            <a:off x="4630151" y="280390"/>
            <a:ext cx="4342499" cy="646331"/>
          </a:xfrm>
          <a:prstGeom prst="rect">
            <a:avLst/>
          </a:prstGeom>
          <a:noFill/>
        </p:spPr>
        <p:txBody>
          <a:bodyPr wrap="square" rtlCol="0">
            <a:spAutoFit/>
          </a:bodyPr>
          <a:lstStyle/>
          <a:p>
            <a:r>
              <a:rPr lang="fr-FR" sz="3600" b="1" dirty="0"/>
              <a:t>Actions CODEP78</a:t>
            </a:r>
          </a:p>
        </p:txBody>
      </p:sp>
      <p:sp>
        <p:nvSpPr>
          <p:cNvPr id="12" name="ZoneTexte 11">
            <a:extLst>
              <a:ext uri="{FF2B5EF4-FFF2-40B4-BE49-F238E27FC236}">
                <a16:creationId xmlns:a16="http://schemas.microsoft.com/office/drawing/2014/main" id="{281E2D15-DB9A-6795-2483-8EE77881E331}"/>
              </a:ext>
            </a:extLst>
          </p:cNvPr>
          <p:cNvSpPr txBox="1"/>
          <p:nvPr/>
        </p:nvSpPr>
        <p:spPr>
          <a:xfrm>
            <a:off x="0" y="1859340"/>
            <a:ext cx="6406369" cy="1569660"/>
          </a:xfrm>
          <a:prstGeom prst="rect">
            <a:avLst/>
          </a:prstGeom>
          <a:noFill/>
        </p:spPr>
        <p:txBody>
          <a:bodyPr wrap="none" rtlCol="0">
            <a:spAutoFit/>
          </a:bodyPr>
          <a:lstStyle/>
          <a:p>
            <a:pPr algn="ctr"/>
            <a:r>
              <a:rPr lang="fr-FR" sz="3200" b="1" dirty="0">
                <a:solidFill>
                  <a:schemeClr val="bg1"/>
                </a:solidFill>
              </a:rPr>
              <a:t>JEP 2022</a:t>
            </a:r>
            <a:br>
              <a:rPr lang="fr-FR" sz="3200" b="1" dirty="0">
                <a:solidFill>
                  <a:schemeClr val="bg1"/>
                </a:solidFill>
              </a:rPr>
            </a:br>
            <a:br>
              <a:rPr lang="fr-FR" sz="3200" b="1" dirty="0">
                <a:solidFill>
                  <a:schemeClr val="bg1"/>
                </a:solidFill>
              </a:rPr>
            </a:br>
            <a:r>
              <a:rPr lang="fr-FR" sz="3200" b="1" dirty="0">
                <a:solidFill>
                  <a:schemeClr val="bg1"/>
                </a:solidFill>
              </a:rPr>
              <a:t>Animation au Château de Dampierre</a:t>
            </a:r>
          </a:p>
        </p:txBody>
      </p:sp>
      <p:pic>
        <p:nvPicPr>
          <p:cNvPr id="10" name="Image 9">
            <a:extLst>
              <a:ext uri="{FF2B5EF4-FFF2-40B4-BE49-F238E27FC236}">
                <a16:creationId xmlns:a16="http://schemas.microsoft.com/office/drawing/2014/main" id="{A2DF665C-8E47-C05F-6124-B53EA22EC1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512" y="0"/>
            <a:ext cx="9633418" cy="6858000"/>
          </a:xfrm>
          <a:prstGeom prst="rect">
            <a:avLst/>
          </a:prstGeom>
        </p:spPr>
      </p:pic>
      <p:pic>
        <p:nvPicPr>
          <p:cNvPr id="14" name="Image 13">
            <a:extLst>
              <a:ext uri="{FF2B5EF4-FFF2-40B4-BE49-F238E27FC236}">
                <a16:creationId xmlns:a16="http://schemas.microsoft.com/office/drawing/2014/main" id="{5E95B874-D939-806C-FCF0-F1866886A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258" y="-11979"/>
            <a:ext cx="9653672" cy="6869979"/>
          </a:xfrm>
          <a:prstGeom prst="rect">
            <a:avLst/>
          </a:prstGeom>
        </p:spPr>
      </p:pic>
    </p:spTree>
    <p:extLst>
      <p:ext uri="{BB962C8B-B14F-4D97-AF65-F5344CB8AC3E}">
        <p14:creationId xmlns:p14="http://schemas.microsoft.com/office/powerpoint/2010/main" val="34885590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98501"/>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34B01DE5-64D4-BBCB-3163-8B52A6553C85}"/>
              </a:ext>
            </a:extLst>
          </p:cNvPr>
          <p:cNvSpPr txBox="1"/>
          <p:nvPr/>
        </p:nvSpPr>
        <p:spPr>
          <a:xfrm>
            <a:off x="3783054" y="717687"/>
            <a:ext cx="46258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ascadia Code" panose="020B0609020000020004" pitchFamily="49" charset="0"/>
                <a:ea typeface="Cascadia Code" panose="020B0609020000020004" pitchFamily="49" charset="0"/>
                <a:cs typeface="Cascadia Code" panose="020B0609020000020004" pitchFamily="49" charset="0"/>
              </a:rPr>
              <a:t>Actions CODEP 92</a:t>
            </a:r>
          </a:p>
        </p:txBody>
      </p:sp>
      <p:sp>
        <p:nvSpPr>
          <p:cNvPr id="7" name="ZoneTexte 6">
            <a:extLst>
              <a:ext uri="{FF2B5EF4-FFF2-40B4-BE49-F238E27FC236}">
                <a16:creationId xmlns:a16="http://schemas.microsoft.com/office/drawing/2014/main" id="{FD5A9796-7FE3-6430-25AE-4DD11C7E77FB}"/>
              </a:ext>
            </a:extLst>
          </p:cNvPr>
          <p:cNvSpPr txBox="1"/>
          <p:nvPr/>
        </p:nvSpPr>
        <p:spPr>
          <a:xfrm>
            <a:off x="2380880" y="1689371"/>
            <a:ext cx="7324441" cy="954107"/>
          </a:xfrm>
          <a:prstGeom prst="rect">
            <a:avLst/>
          </a:prstGeom>
          <a:noFill/>
        </p:spPr>
        <p:txBody>
          <a:bodyPr wrap="none" rtlCol="0">
            <a:spAutoFit/>
          </a:bodyPr>
          <a:lstStyle/>
          <a:p>
            <a:r>
              <a:rPr lang="fr-FR" sz="2800" dirty="0">
                <a:latin typeface="Cascadia Code" panose="020B0609020000020004" pitchFamily="49" charset="0"/>
                <a:ea typeface="Cascadia Code" panose="020B0609020000020004" pitchFamily="49" charset="0"/>
                <a:cs typeface="Cascadia Code" panose="020B0609020000020004" pitchFamily="49" charset="0"/>
              </a:rPr>
              <a:t>Proposition pour la création d’une</a:t>
            </a:r>
            <a:br>
              <a:rPr lang="fr-FR" sz="2800" dirty="0">
                <a:latin typeface="Cascadia Code" panose="020B0609020000020004" pitchFamily="49" charset="0"/>
                <a:ea typeface="Cascadia Code" panose="020B0609020000020004" pitchFamily="49" charset="0"/>
                <a:cs typeface="Cascadia Code" panose="020B0609020000020004" pitchFamily="49" charset="0"/>
              </a:rPr>
            </a:br>
            <a:r>
              <a:rPr lang="fr-FR" sz="2800" dirty="0">
                <a:latin typeface="Cascadia Code" panose="020B0609020000020004" pitchFamily="49" charset="0"/>
                <a:ea typeface="Cascadia Code" panose="020B0609020000020004" pitchFamily="49" charset="0"/>
                <a:cs typeface="Cascadia Code" panose="020B0609020000020004" pitchFamily="49" charset="0"/>
              </a:rPr>
              <a:t> Commission Départementale</a:t>
            </a:r>
          </a:p>
        </p:txBody>
      </p:sp>
      <p:sp>
        <p:nvSpPr>
          <p:cNvPr id="9" name="ZoneTexte 8">
            <a:extLst>
              <a:ext uri="{FF2B5EF4-FFF2-40B4-BE49-F238E27FC236}">
                <a16:creationId xmlns:a16="http://schemas.microsoft.com/office/drawing/2014/main" id="{47547B5F-8C4D-BE55-6EC3-D7727A32C61A}"/>
              </a:ext>
            </a:extLst>
          </p:cNvPr>
          <p:cNvSpPr txBox="1"/>
          <p:nvPr/>
        </p:nvSpPr>
        <p:spPr>
          <a:xfrm>
            <a:off x="2380880" y="6140108"/>
            <a:ext cx="7792518" cy="738664"/>
          </a:xfrm>
          <a:prstGeom prst="rect">
            <a:avLst/>
          </a:prstGeom>
          <a:noFill/>
        </p:spPr>
        <p:txBody>
          <a:bodyPr wrap="none" rtlCol="0">
            <a:spAutoFit/>
          </a:bodyPr>
          <a:lstStyle/>
          <a:p>
            <a:r>
              <a:rPr lang="fr-FR" sz="2400" dirty="0">
                <a:latin typeface="Cascadia Code" panose="020B0609020000020004" pitchFamily="49" charset="0"/>
                <a:ea typeface="Cascadia Code" panose="020B0609020000020004" pitchFamily="49" charset="0"/>
                <a:cs typeface="Cascadia Code" panose="020B0609020000020004" pitchFamily="49" charset="0"/>
              </a:rPr>
              <a:t>Accueil de l’AG de la commission régionale</a:t>
            </a:r>
          </a:p>
          <a:p>
            <a:endParaRPr lang="fr-FR" dirty="0"/>
          </a:p>
        </p:txBody>
      </p:sp>
      <p:grpSp>
        <p:nvGrpSpPr>
          <p:cNvPr id="3" name="Groupe 2">
            <a:extLst>
              <a:ext uri="{FF2B5EF4-FFF2-40B4-BE49-F238E27FC236}">
                <a16:creationId xmlns:a16="http://schemas.microsoft.com/office/drawing/2014/main" id="{7EAF9478-8200-C0EF-846E-D11967C78C07}"/>
              </a:ext>
            </a:extLst>
          </p:cNvPr>
          <p:cNvGrpSpPr/>
          <p:nvPr/>
        </p:nvGrpSpPr>
        <p:grpSpPr>
          <a:xfrm>
            <a:off x="2380880" y="2968831"/>
            <a:ext cx="7024377" cy="2793382"/>
            <a:chOff x="887110" y="2831605"/>
            <a:chExt cx="7484994" cy="2930607"/>
          </a:xfrm>
        </p:grpSpPr>
        <p:pic>
          <p:nvPicPr>
            <p:cNvPr id="4" name="Image 3">
              <a:extLst>
                <a:ext uri="{FF2B5EF4-FFF2-40B4-BE49-F238E27FC236}">
                  <a16:creationId xmlns:a16="http://schemas.microsoft.com/office/drawing/2014/main" id="{8A87D04E-46C1-8EEB-2805-314EF5477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2831605"/>
              <a:ext cx="2276105" cy="2930607"/>
            </a:xfrm>
            <a:prstGeom prst="rect">
              <a:avLst/>
            </a:prstGeom>
          </p:spPr>
        </p:pic>
        <p:pic>
          <p:nvPicPr>
            <p:cNvPr id="2" name="Image 1">
              <a:extLst>
                <a:ext uri="{FF2B5EF4-FFF2-40B4-BE49-F238E27FC236}">
                  <a16:creationId xmlns:a16="http://schemas.microsoft.com/office/drawing/2014/main" id="{28459F3E-EC34-2666-4E54-334146BC7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110" y="2831606"/>
              <a:ext cx="5208889" cy="2930000"/>
            </a:xfrm>
            <a:prstGeom prst="rect">
              <a:avLst/>
            </a:prstGeom>
          </p:spPr>
        </p:pic>
      </p:grpSp>
    </p:spTree>
    <p:extLst>
      <p:ext uri="{BB962C8B-B14F-4D97-AF65-F5344CB8AC3E}">
        <p14:creationId xmlns:p14="http://schemas.microsoft.com/office/powerpoint/2010/main" val="34448105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34B01DE5-64D4-BBCB-3163-8B52A6553C85}"/>
              </a:ext>
            </a:extLst>
          </p:cNvPr>
          <p:cNvSpPr txBox="1"/>
          <p:nvPr/>
        </p:nvSpPr>
        <p:spPr>
          <a:xfrm>
            <a:off x="3080074" y="28752"/>
            <a:ext cx="6324457" cy="646331"/>
          </a:xfrm>
          <a:prstGeom prst="rect">
            <a:avLst/>
          </a:prstGeom>
          <a:noFill/>
        </p:spPr>
        <p:txBody>
          <a:bodyPr wrap="square">
            <a:spAutoFit/>
          </a:bodyPr>
          <a:lstStyle/>
          <a:p>
            <a:pPr algn="ctr"/>
            <a:r>
              <a:rPr lang="fr-FR" sz="3600" b="1" dirty="0">
                <a:latin typeface="Cascadia Code" panose="020B0609020000020004" pitchFamily="49" charset="0"/>
                <a:ea typeface="Cascadia Code" panose="020B0609020000020004" pitchFamily="49" charset="0"/>
                <a:cs typeface="Cascadia Code" panose="020B0609020000020004" pitchFamily="49" charset="0"/>
              </a:rPr>
              <a:t>CODEP 93</a:t>
            </a:r>
          </a:p>
        </p:txBody>
      </p:sp>
      <p:sp>
        <p:nvSpPr>
          <p:cNvPr id="2" name="ZoneTexte 1">
            <a:extLst>
              <a:ext uri="{FF2B5EF4-FFF2-40B4-BE49-F238E27FC236}">
                <a16:creationId xmlns:a16="http://schemas.microsoft.com/office/drawing/2014/main" id="{D9CC1368-6974-9068-6A29-7034346BDF40}"/>
              </a:ext>
            </a:extLst>
          </p:cNvPr>
          <p:cNvSpPr txBox="1"/>
          <p:nvPr/>
        </p:nvSpPr>
        <p:spPr>
          <a:xfrm>
            <a:off x="396363" y="2324404"/>
            <a:ext cx="11399274" cy="461665"/>
          </a:xfrm>
          <a:prstGeom prst="rect">
            <a:avLst/>
          </a:prstGeom>
          <a:noFill/>
        </p:spPr>
        <p:txBody>
          <a:bodyPr wrap="none" rtlCol="0">
            <a:spAutoFit/>
          </a:bodyPr>
          <a:lstStyle/>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Formation sur la période romaine à San Vito lo Capo - Sicile</a:t>
            </a:r>
          </a:p>
        </p:txBody>
      </p:sp>
      <p:grpSp>
        <p:nvGrpSpPr>
          <p:cNvPr id="11" name="Groupe 10">
            <a:extLst>
              <a:ext uri="{FF2B5EF4-FFF2-40B4-BE49-F238E27FC236}">
                <a16:creationId xmlns:a16="http://schemas.microsoft.com/office/drawing/2014/main" id="{C1DA3D70-3662-8D23-8434-F560ABDAD5AB}"/>
              </a:ext>
            </a:extLst>
          </p:cNvPr>
          <p:cNvGrpSpPr/>
          <p:nvPr/>
        </p:nvGrpSpPr>
        <p:grpSpPr>
          <a:xfrm>
            <a:off x="2294854" y="4071931"/>
            <a:ext cx="7261637" cy="2786069"/>
            <a:chOff x="2142894" y="3899248"/>
            <a:chExt cx="7906212" cy="2930000"/>
          </a:xfrm>
        </p:grpSpPr>
        <p:pic>
          <p:nvPicPr>
            <p:cNvPr id="7" name="Image 6">
              <a:extLst>
                <a:ext uri="{FF2B5EF4-FFF2-40B4-BE49-F238E27FC236}">
                  <a16:creationId xmlns:a16="http://schemas.microsoft.com/office/drawing/2014/main" id="{389DFCB4-99D1-50FA-A5CB-F25080E6E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217" y="3899248"/>
              <a:ext cx="5208889" cy="2930000"/>
            </a:xfrm>
            <a:prstGeom prst="rect">
              <a:avLst/>
            </a:prstGeom>
          </p:spPr>
        </p:pic>
        <p:pic>
          <p:nvPicPr>
            <p:cNvPr id="9" name="Image 8">
              <a:extLst>
                <a:ext uri="{FF2B5EF4-FFF2-40B4-BE49-F238E27FC236}">
                  <a16:creationId xmlns:a16="http://schemas.microsoft.com/office/drawing/2014/main" id="{F9BD17BB-512C-629D-367B-64139B6B8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2894" y="3899248"/>
              <a:ext cx="2697323" cy="2930000"/>
            </a:xfrm>
            <a:prstGeom prst="rect">
              <a:avLst/>
            </a:prstGeom>
          </p:spPr>
        </p:pic>
      </p:grpSp>
      <p:pic>
        <p:nvPicPr>
          <p:cNvPr id="3" name="Image 2">
            <a:extLst>
              <a:ext uri="{FF2B5EF4-FFF2-40B4-BE49-F238E27FC236}">
                <a16:creationId xmlns:a16="http://schemas.microsoft.com/office/drawing/2014/main" id="{39BDDFC2-678E-081E-6002-5E1B91A9D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2271" y="4071930"/>
            <a:ext cx="4784220" cy="2786070"/>
          </a:xfrm>
          <a:prstGeom prst="rect">
            <a:avLst/>
          </a:prstGeom>
        </p:spPr>
      </p:pic>
    </p:spTree>
    <p:extLst>
      <p:ext uri="{BB962C8B-B14F-4D97-AF65-F5344CB8AC3E}">
        <p14:creationId xmlns:p14="http://schemas.microsoft.com/office/powerpoint/2010/main" val="7626987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34B01DE5-64D4-BBCB-3163-8B52A6553C85}"/>
              </a:ext>
            </a:extLst>
          </p:cNvPr>
          <p:cNvSpPr txBox="1"/>
          <p:nvPr/>
        </p:nvSpPr>
        <p:spPr>
          <a:xfrm>
            <a:off x="2933770" y="9144"/>
            <a:ext cx="6324457" cy="646331"/>
          </a:xfrm>
          <a:prstGeom prst="rect">
            <a:avLst/>
          </a:prstGeom>
          <a:noFill/>
        </p:spPr>
        <p:txBody>
          <a:bodyPr wrap="square">
            <a:spAutoFit/>
          </a:bodyPr>
          <a:lstStyle/>
          <a:p>
            <a:pPr algn="ctr"/>
            <a:r>
              <a:rPr lang="fr-FR" sz="3600" b="1" dirty="0">
                <a:latin typeface="Cascadia Code" panose="020B0609020000020004" pitchFamily="49" charset="0"/>
                <a:ea typeface="Cascadia Code" panose="020B0609020000020004" pitchFamily="49" charset="0"/>
                <a:cs typeface="Cascadia Code" panose="020B0609020000020004" pitchFamily="49" charset="0"/>
              </a:rPr>
              <a:t>CODEP 94</a:t>
            </a:r>
          </a:p>
        </p:txBody>
      </p:sp>
      <p:sp>
        <p:nvSpPr>
          <p:cNvPr id="7" name="ZoneTexte 6">
            <a:extLst>
              <a:ext uri="{FF2B5EF4-FFF2-40B4-BE49-F238E27FC236}">
                <a16:creationId xmlns:a16="http://schemas.microsoft.com/office/drawing/2014/main" id="{EF163DE5-1933-55A2-1D34-F45530ADDD78}"/>
              </a:ext>
            </a:extLst>
          </p:cNvPr>
          <p:cNvSpPr txBox="1"/>
          <p:nvPr/>
        </p:nvSpPr>
        <p:spPr>
          <a:xfrm>
            <a:off x="1315192" y="2303215"/>
            <a:ext cx="6097978" cy="369332"/>
          </a:xfrm>
          <a:prstGeom prst="rect">
            <a:avLst/>
          </a:prstGeom>
          <a:noFill/>
        </p:spPr>
        <p:txBody>
          <a:bodyPr wrap="square">
            <a:spAutoFit/>
          </a:bodyPr>
          <a:lstStyle/>
          <a:p>
            <a:pPr marL="342900" indent="-342900">
              <a:buFont typeface="Wingdings" panose="05000000000000000000" pitchFamily="2" charset="2"/>
              <a:buChar char="v"/>
            </a:pPr>
            <a:endParaRPr lang="fr-FR" sz="1800" dirty="0">
              <a:latin typeface="Cascadia Code" panose="020B0609020000020004" pitchFamily="49" charset="0"/>
              <a:ea typeface="Cascadia Code" panose="020B0609020000020004" pitchFamily="49" charset="0"/>
              <a:cs typeface="Cascadia Code" panose="020B0609020000020004" pitchFamily="49" charset="0"/>
            </a:endParaRPr>
          </a:p>
        </p:txBody>
      </p:sp>
      <p:sp>
        <p:nvSpPr>
          <p:cNvPr id="9" name="ZoneTexte 8">
            <a:extLst>
              <a:ext uri="{FF2B5EF4-FFF2-40B4-BE49-F238E27FC236}">
                <a16:creationId xmlns:a16="http://schemas.microsoft.com/office/drawing/2014/main" id="{3A5A1D78-D2EE-E2CC-37A1-0356AC0855F1}"/>
              </a:ext>
            </a:extLst>
          </p:cNvPr>
          <p:cNvSpPr txBox="1"/>
          <p:nvPr/>
        </p:nvSpPr>
        <p:spPr>
          <a:xfrm>
            <a:off x="705623" y="1300442"/>
            <a:ext cx="11036996" cy="2677656"/>
          </a:xfrm>
          <a:prstGeom prst="rect">
            <a:avLst/>
          </a:prstGeom>
          <a:noFill/>
        </p:spPr>
        <p:txBody>
          <a:bodyPr wrap="none" rtlCol="0">
            <a:spAutoFit/>
          </a:bodyPr>
          <a:lstStyle/>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Participation aux AG et aux réunions de la Région</a:t>
            </a:r>
          </a:p>
          <a:p>
            <a:pPr marL="342900" indent="-342900">
              <a:buFont typeface="Wingdings" panose="05000000000000000000" pitchFamily="2" charset="2"/>
              <a:buChar char="v"/>
            </a:pPr>
            <a:endParaRPr lang="fr-FR" sz="2400"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Participation aux formations IdF Théoriques et Pratiques</a:t>
            </a:r>
          </a:p>
          <a:p>
            <a:pPr marL="342900" indent="-342900">
              <a:buFont typeface="Wingdings" panose="05000000000000000000" pitchFamily="2" charset="2"/>
              <a:buChar char="v"/>
            </a:pPr>
            <a:endParaRPr lang="fr-FR" sz="2400"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Participation au Salon de la Plongée</a:t>
            </a:r>
          </a:p>
          <a:p>
            <a:pPr marL="342900" indent="-342900">
              <a:buFont typeface="Wingdings" panose="05000000000000000000" pitchFamily="2" charset="2"/>
              <a:buChar char="v"/>
            </a:pPr>
            <a:endParaRPr lang="fr-FR" sz="2400" dirty="0">
              <a:latin typeface="Cascadia Code" panose="020B0609020000020004" pitchFamily="49" charset="0"/>
              <a:ea typeface="Cascadia Code" panose="020B0609020000020004" pitchFamily="49" charset="0"/>
              <a:cs typeface="Cascadia Code" panose="020B0609020000020004" pitchFamily="49" charset="0"/>
            </a:endParaRPr>
          </a:p>
          <a:p>
            <a:pPr marL="342900" indent="-342900">
              <a:buFont typeface="Wingdings" panose="05000000000000000000" pitchFamily="2" charset="2"/>
              <a:buChar char="v"/>
            </a:pPr>
            <a:r>
              <a:rPr lang="fr-FR" sz="2400" dirty="0">
                <a:latin typeface="Cascadia Code" panose="020B0609020000020004" pitchFamily="49" charset="0"/>
                <a:ea typeface="Cascadia Code" panose="020B0609020000020004" pitchFamily="49" charset="0"/>
                <a:cs typeface="Cascadia Code" panose="020B0609020000020004" pitchFamily="49" charset="0"/>
              </a:rPr>
              <a:t>Aides et prêt aux </a:t>
            </a:r>
            <a:r>
              <a:rPr lang="fr-FR" sz="2400" dirty="0" err="1">
                <a:latin typeface="Cascadia Code" panose="020B0609020000020004" pitchFamily="49" charset="0"/>
                <a:ea typeface="Cascadia Code" panose="020B0609020000020004" pitchFamily="49" charset="0"/>
                <a:cs typeface="Cascadia Code" panose="020B0609020000020004" pitchFamily="49" charset="0"/>
              </a:rPr>
              <a:t>CoDeps</a:t>
            </a:r>
            <a:r>
              <a:rPr lang="fr-FR" sz="2400" dirty="0">
                <a:latin typeface="Cascadia Code" panose="020B0609020000020004" pitchFamily="49" charset="0"/>
                <a:ea typeface="Cascadia Code" panose="020B0609020000020004" pitchFamily="49" charset="0"/>
                <a:cs typeface="Cascadia Code" panose="020B0609020000020004" pitchFamily="49" charset="0"/>
              </a:rPr>
              <a:t> limitrophes</a:t>
            </a:r>
          </a:p>
        </p:txBody>
      </p:sp>
      <p:grpSp>
        <p:nvGrpSpPr>
          <p:cNvPr id="14" name="Groupe 13">
            <a:extLst>
              <a:ext uri="{FF2B5EF4-FFF2-40B4-BE49-F238E27FC236}">
                <a16:creationId xmlns:a16="http://schemas.microsoft.com/office/drawing/2014/main" id="{9F5FD10C-E527-7C0D-4F49-1DF74BDC48AB}"/>
              </a:ext>
            </a:extLst>
          </p:cNvPr>
          <p:cNvGrpSpPr/>
          <p:nvPr/>
        </p:nvGrpSpPr>
        <p:grpSpPr>
          <a:xfrm>
            <a:off x="2594103" y="4104704"/>
            <a:ext cx="6865800" cy="2768601"/>
            <a:chOff x="2594103" y="4104704"/>
            <a:chExt cx="6865800" cy="2768601"/>
          </a:xfrm>
        </p:grpSpPr>
        <p:pic>
          <p:nvPicPr>
            <p:cNvPr id="3" name="Image 2">
              <a:extLst>
                <a:ext uri="{FF2B5EF4-FFF2-40B4-BE49-F238E27FC236}">
                  <a16:creationId xmlns:a16="http://schemas.microsoft.com/office/drawing/2014/main" id="{D88A5DA2-EAC2-82CF-793F-3C648F026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103" y="4104704"/>
              <a:ext cx="4859200" cy="2768599"/>
            </a:xfrm>
            <a:prstGeom prst="rect">
              <a:avLst/>
            </a:prstGeom>
          </p:spPr>
        </p:pic>
        <p:pic>
          <p:nvPicPr>
            <p:cNvPr id="13" name="Image 12">
              <a:extLst>
                <a:ext uri="{FF2B5EF4-FFF2-40B4-BE49-F238E27FC236}">
                  <a16:creationId xmlns:a16="http://schemas.microsoft.com/office/drawing/2014/main" id="{D69BC972-E253-6F6A-0848-9B23C437C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303" y="4104705"/>
              <a:ext cx="2006600" cy="2768600"/>
            </a:xfrm>
            <a:prstGeom prst="rect">
              <a:avLst/>
            </a:prstGeom>
          </p:spPr>
        </p:pic>
      </p:grpSp>
    </p:spTree>
    <p:extLst>
      <p:ext uri="{BB962C8B-B14F-4D97-AF65-F5344CB8AC3E}">
        <p14:creationId xmlns:p14="http://schemas.microsoft.com/office/powerpoint/2010/main" val="12280393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670249" y="50316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060762" y="461739"/>
            <a:ext cx="1457070" cy="1207113"/>
          </a:xfrm>
          <a:prstGeom prst="rect">
            <a:avLst/>
          </a:prstGeom>
        </p:spPr>
      </p:pic>
      <p:sp>
        <p:nvSpPr>
          <p:cNvPr id="8" name="ZoneTexte 7">
            <a:extLst>
              <a:ext uri="{FF2B5EF4-FFF2-40B4-BE49-F238E27FC236}">
                <a16:creationId xmlns:a16="http://schemas.microsoft.com/office/drawing/2014/main" id="{34B01DE5-64D4-BBCB-3163-8B52A6553C85}"/>
              </a:ext>
            </a:extLst>
          </p:cNvPr>
          <p:cNvSpPr txBox="1"/>
          <p:nvPr/>
        </p:nvSpPr>
        <p:spPr>
          <a:xfrm>
            <a:off x="4089280" y="0"/>
            <a:ext cx="4013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effectLst/>
                <a:uLnTx/>
                <a:uFillTx/>
                <a:latin typeface="Calibri" panose="020F0502020204030204"/>
                <a:ea typeface="+mn-ea"/>
                <a:cs typeface="+mn-cs"/>
              </a:rPr>
              <a:t>CODEP 95</a:t>
            </a:r>
          </a:p>
        </p:txBody>
      </p:sp>
      <p:sp>
        <p:nvSpPr>
          <p:cNvPr id="7" name="ZoneTexte 6">
            <a:extLst>
              <a:ext uri="{FF2B5EF4-FFF2-40B4-BE49-F238E27FC236}">
                <a16:creationId xmlns:a16="http://schemas.microsoft.com/office/drawing/2014/main" id="{F1B5B3DA-6310-5708-E9A0-49771BA15D05}"/>
              </a:ext>
            </a:extLst>
          </p:cNvPr>
          <p:cNvSpPr txBox="1"/>
          <p:nvPr/>
        </p:nvSpPr>
        <p:spPr>
          <a:xfrm>
            <a:off x="1026636" y="2011807"/>
            <a:ext cx="10729936" cy="1938992"/>
          </a:xfrm>
          <a:prstGeom prst="rect">
            <a:avLst/>
          </a:prstGeom>
          <a:noFill/>
        </p:spPr>
        <p:txBody>
          <a:bodyPr wrap="square" rtlCol="0">
            <a:spAutoFit/>
          </a:bodyPr>
          <a:lstStyle/>
          <a:p>
            <a:r>
              <a:rPr lang="fr-FR" sz="2400" b="1" dirty="0">
                <a:latin typeface="Cascadia Code" panose="020B0609020000020004" pitchFamily="49" charset="0"/>
                <a:ea typeface="Cascadia Code" panose="020B0609020000020004" pitchFamily="49" charset="0"/>
                <a:cs typeface="Cascadia Code" panose="020B0609020000020004" pitchFamily="49" charset="0"/>
              </a:rPr>
              <a:t>Initiation Club : Taverny Sports Nautiques &amp; le Club des Petits Plongeurs</a:t>
            </a:r>
          </a:p>
          <a:p>
            <a:endParaRPr lang="fr-FR" sz="2400" b="1" dirty="0">
              <a:latin typeface="Cascadia Code" panose="020B0609020000020004" pitchFamily="49" charset="0"/>
              <a:ea typeface="Cascadia Code" panose="020B0609020000020004" pitchFamily="49" charset="0"/>
              <a:cs typeface="Cascadia Code" panose="020B0609020000020004" pitchFamily="49" charset="0"/>
            </a:endParaRPr>
          </a:p>
          <a:p>
            <a:r>
              <a:rPr lang="fr-FR" sz="2400" b="1" dirty="0">
                <a:latin typeface="Cascadia Code" panose="020B0609020000020004" pitchFamily="49" charset="0"/>
                <a:ea typeface="Cascadia Code" panose="020B0609020000020004" pitchFamily="49" charset="0"/>
                <a:cs typeface="Cascadia Code" panose="020B0609020000020004" pitchFamily="49" charset="0"/>
              </a:rPr>
              <a:t>Sortie Culturelle: Les épaves de Bercy au Musée Carnavalet</a:t>
            </a:r>
          </a:p>
          <a:p>
            <a:endParaRPr lang="fr-FR" sz="2400" b="1" dirty="0">
              <a:solidFill>
                <a:schemeClr val="bg1">
                  <a:lumMod val="50000"/>
                </a:schemeClr>
              </a:solidFill>
            </a:endParaRPr>
          </a:p>
        </p:txBody>
      </p:sp>
      <p:grpSp>
        <p:nvGrpSpPr>
          <p:cNvPr id="10" name="Groupe 9">
            <a:extLst>
              <a:ext uri="{FF2B5EF4-FFF2-40B4-BE49-F238E27FC236}">
                <a16:creationId xmlns:a16="http://schemas.microsoft.com/office/drawing/2014/main" id="{7EB5ACA8-9C4E-7BF8-037F-C468BA700ED3}"/>
              </a:ext>
            </a:extLst>
          </p:cNvPr>
          <p:cNvGrpSpPr/>
          <p:nvPr/>
        </p:nvGrpSpPr>
        <p:grpSpPr>
          <a:xfrm>
            <a:off x="2716890" y="4156365"/>
            <a:ext cx="6758220" cy="2701635"/>
            <a:chOff x="2934217" y="4360840"/>
            <a:chExt cx="6387914" cy="2519940"/>
          </a:xfrm>
        </p:grpSpPr>
        <p:pic>
          <p:nvPicPr>
            <p:cNvPr id="3" name="Image 2">
              <a:extLst>
                <a:ext uri="{FF2B5EF4-FFF2-40B4-BE49-F238E27FC236}">
                  <a16:creationId xmlns:a16="http://schemas.microsoft.com/office/drawing/2014/main" id="{D92B7AEC-938A-B61C-90A6-1EB316366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237" y="4360840"/>
              <a:ext cx="4479894" cy="2519940"/>
            </a:xfrm>
            <a:prstGeom prst="rect">
              <a:avLst/>
            </a:prstGeom>
          </p:spPr>
        </p:pic>
        <p:pic>
          <p:nvPicPr>
            <p:cNvPr id="9" name="Image 8">
              <a:extLst>
                <a:ext uri="{FF2B5EF4-FFF2-40B4-BE49-F238E27FC236}">
                  <a16:creationId xmlns:a16="http://schemas.microsoft.com/office/drawing/2014/main" id="{BA0F4AF1-DAED-A9C2-E159-59FCB34EF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217" y="4360840"/>
              <a:ext cx="1908019" cy="2497160"/>
            </a:xfrm>
            <a:prstGeom prst="rect">
              <a:avLst/>
            </a:prstGeom>
          </p:spPr>
        </p:pic>
      </p:grpSp>
    </p:spTree>
    <p:extLst>
      <p:ext uri="{BB962C8B-B14F-4D97-AF65-F5344CB8AC3E}">
        <p14:creationId xmlns:p14="http://schemas.microsoft.com/office/powerpoint/2010/main" val="24717973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3"/>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4"/>
          <a:stretch>
            <a:fillRect/>
          </a:stretch>
        </p:blipFill>
        <p:spPr>
          <a:xfrm>
            <a:off x="10734930" y="-27819"/>
            <a:ext cx="1457070" cy="1207113"/>
          </a:xfrm>
          <a:prstGeom prst="rect">
            <a:avLst/>
          </a:prstGeom>
        </p:spPr>
      </p:pic>
      <p:sp>
        <p:nvSpPr>
          <p:cNvPr id="7" name="ZoneTexte 6">
            <a:extLst>
              <a:ext uri="{FF2B5EF4-FFF2-40B4-BE49-F238E27FC236}">
                <a16:creationId xmlns:a16="http://schemas.microsoft.com/office/drawing/2014/main" id="{DCF939AB-B85F-758F-123A-225B3E2BA9DD}"/>
              </a:ext>
            </a:extLst>
          </p:cNvPr>
          <p:cNvSpPr txBox="1"/>
          <p:nvPr/>
        </p:nvSpPr>
        <p:spPr>
          <a:xfrm>
            <a:off x="2857564" y="1193931"/>
            <a:ext cx="6245684" cy="646331"/>
          </a:xfrm>
          <a:prstGeom prst="rect">
            <a:avLst/>
          </a:prstGeom>
          <a:noFill/>
        </p:spPr>
        <p:txBody>
          <a:bodyPr wrap="none" rtlCol="0">
            <a:spAutoFit/>
          </a:bodyPr>
          <a:lstStyle/>
          <a:p>
            <a:r>
              <a:rPr lang="fr-FR" sz="3600" b="1" dirty="0"/>
              <a:t>ACTIONS DE LA CRA POUR 2024</a:t>
            </a:r>
          </a:p>
        </p:txBody>
      </p:sp>
      <p:sp>
        <p:nvSpPr>
          <p:cNvPr id="9" name="ZoneTexte 8">
            <a:extLst>
              <a:ext uri="{FF2B5EF4-FFF2-40B4-BE49-F238E27FC236}">
                <a16:creationId xmlns:a16="http://schemas.microsoft.com/office/drawing/2014/main" id="{A39BBD86-6E52-C428-448F-6F72748A31E7}"/>
              </a:ext>
            </a:extLst>
          </p:cNvPr>
          <p:cNvSpPr txBox="1"/>
          <p:nvPr/>
        </p:nvSpPr>
        <p:spPr>
          <a:xfrm>
            <a:off x="3002758" y="2139276"/>
            <a:ext cx="730253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Formation plongeurs archéo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Formation cadres archéo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Participation aux AG Régionale (et Nationale)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Salon de la Plongée</a:t>
            </a:r>
            <a:r>
              <a:rPr kumimoji="0" lang="fr-FR" sz="2800" b="1" i="0" u="none" strike="noStrike" kern="1200" cap="none" spc="0" normalizeH="0" baseline="0" noProof="0" dirty="0">
                <a:ln>
                  <a:noFill/>
                </a:ln>
                <a:solidFill>
                  <a:srgbClr val="1C1E21"/>
                </a:solidFill>
                <a:effectLst/>
                <a:uLnTx/>
                <a:uFillTx/>
                <a:latin typeface="inherit"/>
                <a:ea typeface="+mn-ea"/>
                <a:cs typeface="+mn-cs"/>
              </a:rPr>
              <a:t> </a:t>
            </a:r>
            <a:endPar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sng" strike="noStrike" kern="1200" cap="none" spc="0" normalizeH="0" baseline="0" noProof="0" dirty="0">
                <a:ln>
                  <a:noFill/>
                </a:ln>
                <a:solidFill>
                  <a:srgbClr val="FFFF00"/>
                </a:solidFill>
                <a:effectLst/>
                <a:uLnTx/>
                <a:uFillTx/>
                <a:latin typeface="Calibri" panose="020F0502020204030204"/>
              </a:rPr>
              <a:t>Organisation d’un colloque « Eaux </a:t>
            </a:r>
            <a:r>
              <a:rPr lang="fr-FR" sz="2800" b="1" u="sng" dirty="0">
                <a:solidFill>
                  <a:srgbClr val="FFFF00"/>
                </a:solidFill>
                <a:latin typeface="Calibri" panose="020F0502020204030204"/>
              </a:rPr>
              <a:t>I</a:t>
            </a:r>
            <a:r>
              <a:rPr kumimoji="0" lang="fr-FR" sz="2800" b="1" i="0" u="sng" strike="noStrike" kern="1200" cap="none" spc="0" normalizeH="0" baseline="0" noProof="0" dirty="0" err="1">
                <a:ln>
                  <a:noFill/>
                </a:ln>
                <a:solidFill>
                  <a:srgbClr val="FFFF00"/>
                </a:solidFill>
                <a:effectLst/>
                <a:uLnTx/>
                <a:uFillTx/>
                <a:latin typeface="Calibri" panose="020F0502020204030204"/>
              </a:rPr>
              <a:t>ntérieures</a:t>
            </a:r>
            <a:r>
              <a:rPr kumimoji="0" lang="fr-FR" sz="2800" b="1" i="0" u="sng" strike="noStrike" kern="1200" cap="none" spc="0" normalizeH="0" baseline="0" noProof="0" dirty="0">
                <a:ln>
                  <a:noFill/>
                </a:ln>
                <a:solidFill>
                  <a:srgbClr val="FFFF00"/>
                </a:solidFill>
                <a:effectLst/>
                <a:uLnTx/>
                <a:uFillTx/>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Soutien logistique aux départements </a:t>
            </a:r>
            <a:r>
              <a:rPr kumimoji="0" lang="fr-FR" sz="2800" b="1" i="0" u="none" strike="noStrike" kern="1200" cap="none" spc="0" normalizeH="0" baseline="0" noProof="0" dirty="0" err="1">
                <a:ln>
                  <a:noFill/>
                </a:ln>
                <a:solidFill>
                  <a:prstClr val="black"/>
                </a:solidFill>
                <a:effectLst/>
                <a:uLnTx/>
                <a:uFillTx/>
                <a:latin typeface="Calibri" panose="020F0502020204030204"/>
                <a:ea typeface="+mn-ea"/>
                <a:cs typeface="+mn-cs"/>
              </a:rPr>
              <a:t>IdF</a:t>
            </a:r>
            <a:endPar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Contacts avec la CNA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FFFF00"/>
                </a:solidFill>
                <a:latin typeface="Calibri" panose="020F0502020204030204"/>
              </a:rPr>
              <a:t>Sorties à buts culturels &amp; archéologiques</a:t>
            </a:r>
            <a:endParaRPr kumimoji="0" lang="fr-FR"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4781803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39158DF-E2D4-E7A0-E86B-4185AB7AC606}"/>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3"/>
          <a:stretch>
            <a:fillRect/>
          </a:stretch>
        </p:blipFill>
        <p:spPr>
          <a:xfrm>
            <a:off x="0" y="5663438"/>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4"/>
          <a:stretch>
            <a:fillRect/>
          </a:stretch>
        </p:blipFill>
        <p:spPr>
          <a:xfrm>
            <a:off x="10734930" y="0"/>
            <a:ext cx="1457070" cy="1207113"/>
          </a:xfrm>
          <a:prstGeom prst="rect">
            <a:avLst/>
          </a:prstGeom>
        </p:spPr>
      </p:pic>
      <p:pic>
        <p:nvPicPr>
          <p:cNvPr id="16" name="Image 15">
            <a:extLst>
              <a:ext uri="{FF2B5EF4-FFF2-40B4-BE49-F238E27FC236}">
                <a16:creationId xmlns:a16="http://schemas.microsoft.com/office/drawing/2014/main" id="{301ECDE5-4B06-E801-742F-0E4CEEB00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047" y="4039894"/>
            <a:ext cx="1260953" cy="1623544"/>
          </a:xfrm>
          <a:prstGeom prst="rect">
            <a:avLst/>
          </a:prstGeom>
        </p:spPr>
      </p:pic>
      <p:pic>
        <p:nvPicPr>
          <p:cNvPr id="17" name="Image 16">
            <a:extLst>
              <a:ext uri="{FF2B5EF4-FFF2-40B4-BE49-F238E27FC236}">
                <a16:creationId xmlns:a16="http://schemas.microsoft.com/office/drawing/2014/main" id="{AC3C1203-0719-4AB2-41B1-09AD8C0DB0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2658" y="4086636"/>
            <a:ext cx="1271777" cy="1623545"/>
          </a:xfrm>
          <a:prstGeom prst="rect">
            <a:avLst/>
          </a:prstGeom>
        </p:spPr>
      </p:pic>
      <p:pic>
        <p:nvPicPr>
          <p:cNvPr id="18" name="Picture 3" descr="E:\Archéo CRA.JPG">
            <a:extLst>
              <a:ext uri="{FF2B5EF4-FFF2-40B4-BE49-F238E27FC236}">
                <a16:creationId xmlns:a16="http://schemas.microsoft.com/office/drawing/2014/main" id="{EBC414C5-3F22-74AE-242D-7637C28B9E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1938" y="829174"/>
            <a:ext cx="8712968" cy="240560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3DCB3380-7C6A-F010-0437-8CCC35388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5705" y="3450183"/>
            <a:ext cx="1334646" cy="1628268"/>
          </a:xfrm>
          <a:prstGeom prst="rect">
            <a:avLst/>
          </a:prstGeom>
        </p:spPr>
      </p:pic>
      <p:pic>
        <p:nvPicPr>
          <p:cNvPr id="20" name="Image 19">
            <a:extLst>
              <a:ext uri="{FF2B5EF4-FFF2-40B4-BE49-F238E27FC236}">
                <a16:creationId xmlns:a16="http://schemas.microsoft.com/office/drawing/2014/main" id="{D2D9AC27-94C7-40AA-B6A2-A08F4FB45B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3576" y="4086636"/>
            <a:ext cx="1427323" cy="1445025"/>
          </a:xfrm>
          <a:prstGeom prst="rect">
            <a:avLst/>
          </a:prstGeom>
        </p:spPr>
      </p:pic>
      <p:pic>
        <p:nvPicPr>
          <p:cNvPr id="21" name="Image 20">
            <a:extLst>
              <a:ext uri="{FF2B5EF4-FFF2-40B4-BE49-F238E27FC236}">
                <a16:creationId xmlns:a16="http://schemas.microsoft.com/office/drawing/2014/main" id="{9CF89B90-F3AF-1DDA-52CD-B024D14CA9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261" y="3450182"/>
            <a:ext cx="1244120" cy="1628268"/>
          </a:xfrm>
          <a:prstGeom prst="rect">
            <a:avLst/>
          </a:prstGeom>
        </p:spPr>
      </p:pic>
      <p:pic>
        <p:nvPicPr>
          <p:cNvPr id="22" name="Image 21">
            <a:extLst>
              <a:ext uri="{FF2B5EF4-FFF2-40B4-BE49-F238E27FC236}">
                <a16:creationId xmlns:a16="http://schemas.microsoft.com/office/drawing/2014/main" id="{DA15A590-BC8D-D34D-3F20-B9AB192199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9188" y="3453184"/>
            <a:ext cx="1427322" cy="1639804"/>
          </a:xfrm>
          <a:prstGeom prst="rect">
            <a:avLst/>
          </a:prstGeom>
        </p:spPr>
      </p:pic>
    </p:spTree>
    <p:extLst>
      <p:ext uri="{BB962C8B-B14F-4D97-AF65-F5344CB8AC3E}">
        <p14:creationId xmlns:p14="http://schemas.microsoft.com/office/powerpoint/2010/main" val="410782410"/>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8" name="Rectangle 7">
            <a:extLst>
              <a:ext uri="{FF2B5EF4-FFF2-40B4-BE49-F238E27FC236}">
                <a16:creationId xmlns:a16="http://schemas.microsoft.com/office/drawing/2014/main" id="{5D0633C7-2F95-227F-ED9D-A4C1B0DAF6CA}"/>
              </a:ext>
            </a:extLst>
          </p:cNvPr>
          <p:cNvSpPr/>
          <p:nvPr/>
        </p:nvSpPr>
        <p:spPr>
          <a:xfrm>
            <a:off x="8037576" y="1505551"/>
            <a:ext cx="4154424" cy="2246769"/>
          </a:xfrm>
          <a:prstGeom prst="rect">
            <a:avLst/>
          </a:prstGeom>
        </p:spPr>
        <p:txBody>
          <a:bodyPr wrap="square">
            <a:spAutoFit/>
          </a:bodyPr>
          <a:lstStyle/>
          <a:p>
            <a:pPr algn="ctr"/>
            <a:r>
              <a:rPr lang="fr-FR" sz="2800" b="1" dirty="0">
                <a:latin typeface="inherit"/>
                <a:hlinkClick r:id="rId4">
                  <a:extLst>
                    <a:ext uri="{A12FA001-AC4F-418D-AE19-62706E023703}">
                      <ahyp:hlinkClr xmlns:ahyp="http://schemas.microsoft.com/office/drawing/2018/hyperlinkcolor" val="tx"/>
                    </a:ext>
                  </a:extLst>
                </a:hlinkClick>
              </a:rPr>
              <a:t>Dominique AZAM</a:t>
            </a:r>
          </a:p>
          <a:p>
            <a:pPr algn="ctr"/>
            <a:br>
              <a:rPr lang="fr-FR" sz="2800" b="1" dirty="0">
                <a:latin typeface="inherit"/>
              </a:rPr>
            </a:br>
            <a:r>
              <a:rPr lang="fr-FR" sz="2800" b="1" dirty="0">
                <a:latin typeface="inherit"/>
              </a:rPr>
              <a:t>Archéologue sous-marin</a:t>
            </a:r>
            <a:br>
              <a:rPr lang="fr-FR" sz="2800" b="1" dirty="0">
                <a:latin typeface="inherit"/>
              </a:rPr>
            </a:br>
            <a:r>
              <a:rPr lang="fr-FR" sz="2800" b="1" dirty="0">
                <a:latin typeface="inherit"/>
              </a:rPr>
              <a:t>Vidéaste sous-marin </a:t>
            </a:r>
            <a:br>
              <a:rPr lang="fr-FR" sz="2800" b="1" dirty="0">
                <a:latin typeface="inherit"/>
              </a:rPr>
            </a:br>
            <a:r>
              <a:rPr lang="fr-FR" sz="2800" b="1" dirty="0">
                <a:latin typeface="inherit"/>
              </a:rPr>
              <a:t>Plongeur Souterrain</a:t>
            </a:r>
          </a:p>
        </p:txBody>
      </p:sp>
      <p:pic>
        <p:nvPicPr>
          <p:cNvPr id="3" name="Image 2">
            <a:extLst>
              <a:ext uri="{FF2B5EF4-FFF2-40B4-BE49-F238E27FC236}">
                <a16:creationId xmlns:a16="http://schemas.microsoft.com/office/drawing/2014/main" id="{B260C27E-F0C5-7A27-E0C6-07D47A36E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630" y="841556"/>
            <a:ext cx="7120552" cy="5174888"/>
          </a:xfrm>
          <a:prstGeom prst="rect">
            <a:avLst/>
          </a:prstGeom>
        </p:spPr>
      </p:pic>
      <p:sp>
        <p:nvSpPr>
          <p:cNvPr id="4" name="ZoneTexte 3">
            <a:extLst>
              <a:ext uri="{FF2B5EF4-FFF2-40B4-BE49-F238E27FC236}">
                <a16:creationId xmlns:a16="http://schemas.microsoft.com/office/drawing/2014/main" id="{0E9F29EA-8E98-1D5E-17BD-4379D3A03537}"/>
              </a:ext>
            </a:extLst>
          </p:cNvPr>
          <p:cNvSpPr txBox="1"/>
          <p:nvPr/>
        </p:nvSpPr>
        <p:spPr>
          <a:xfrm rot="19861591">
            <a:off x="-154553" y="856379"/>
            <a:ext cx="4321931" cy="830997"/>
          </a:xfrm>
          <a:prstGeom prst="rect">
            <a:avLst/>
          </a:prstGeom>
          <a:noFill/>
        </p:spPr>
        <p:txBody>
          <a:bodyPr wrap="square" rtlCol="0">
            <a:spAutoFit/>
          </a:bodyPr>
          <a:lstStyle/>
          <a:p>
            <a:pPr algn="ctr"/>
            <a:r>
              <a:rPr lang="fr-FR" sz="4800" b="1" dirty="0">
                <a:solidFill>
                  <a:schemeClr val="bg1"/>
                </a:solidFill>
                <a:highlight>
                  <a:srgbClr val="000000"/>
                </a:highlight>
              </a:rPr>
              <a:t> IN MEMORIAM    </a:t>
            </a:r>
          </a:p>
        </p:txBody>
      </p:sp>
    </p:spTree>
    <p:extLst>
      <p:ext uri="{BB962C8B-B14F-4D97-AF65-F5344CB8AC3E}">
        <p14:creationId xmlns:p14="http://schemas.microsoft.com/office/powerpoint/2010/main" val="28533746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D62C503-66F2-8279-D456-7681316EF7F0}"/>
              </a:ext>
            </a:extLst>
          </p:cNvPr>
          <p:cNvPicPr>
            <a:picLocks noChangeAspect="1"/>
          </p:cNvPicPr>
          <p:nvPr/>
        </p:nvPicPr>
        <p:blipFill>
          <a:blip r:embed="rId2"/>
          <a:stretch>
            <a:fillRect/>
          </a:stretch>
        </p:blipFill>
        <p:spPr>
          <a:xfrm>
            <a:off x="1457879" y="0"/>
            <a:ext cx="9276242" cy="6858000"/>
          </a:xfrm>
          <a:prstGeom prst="rect">
            <a:avLst/>
          </a:prstGeom>
        </p:spPr>
      </p:pic>
      <p:sp>
        <p:nvSpPr>
          <p:cNvPr id="4" name="Rectangle 3"/>
          <p:cNvSpPr/>
          <p:nvPr/>
        </p:nvSpPr>
        <p:spPr>
          <a:xfrm>
            <a:off x="3614961" y="4148146"/>
            <a:ext cx="4572000" cy="2554545"/>
          </a:xfrm>
          <a:prstGeom prst="rect">
            <a:avLst/>
          </a:prstGeom>
        </p:spPr>
        <p:txBody>
          <a:bodyPr>
            <a:spAutoFit/>
          </a:bodyPr>
          <a:lstStyle/>
          <a:p>
            <a:pPr algn="ctr"/>
            <a:r>
              <a:rPr lang="fr-FR" sz="4000" b="1"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A très bientôt sur nos prochains chantiers</a:t>
            </a:r>
          </a:p>
        </p:txBody>
      </p:sp>
      <p:pic>
        <p:nvPicPr>
          <p:cNvPr id="5" name="Image 4">
            <a:extLst>
              <a:ext uri="{FF2B5EF4-FFF2-40B4-BE49-F238E27FC236}">
                <a16:creationId xmlns:a16="http://schemas.microsoft.com/office/drawing/2014/main" id="{4F4F6F22-373C-4BD4-BE9D-1A610E91B2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4120" y="0"/>
            <a:ext cx="1457880" cy="1211191"/>
          </a:xfrm>
          <a:prstGeom prst="rect">
            <a:avLst/>
          </a:prstGeom>
        </p:spPr>
      </p:pic>
      <p:pic>
        <p:nvPicPr>
          <p:cNvPr id="6" name="Image 5">
            <a:extLst>
              <a:ext uri="{FF2B5EF4-FFF2-40B4-BE49-F238E27FC236}">
                <a16:creationId xmlns:a16="http://schemas.microsoft.com/office/drawing/2014/main" id="{E4139DFB-52CC-DC4F-856B-4592464AD498}"/>
              </a:ext>
            </a:extLst>
          </p:cNvPr>
          <p:cNvPicPr>
            <a:picLocks noChangeAspect="1"/>
          </p:cNvPicPr>
          <p:nvPr/>
        </p:nvPicPr>
        <p:blipFill>
          <a:blip r:embed="rId4"/>
          <a:stretch>
            <a:fillRect/>
          </a:stretch>
        </p:blipFill>
        <p:spPr>
          <a:xfrm>
            <a:off x="-1" y="0"/>
            <a:ext cx="1457879" cy="1586293"/>
          </a:xfrm>
          <a:prstGeom prst="rect">
            <a:avLst/>
          </a:prstGeom>
        </p:spPr>
      </p:pic>
    </p:spTree>
    <p:extLst>
      <p:ext uri="{BB962C8B-B14F-4D97-AF65-F5344CB8AC3E}">
        <p14:creationId xmlns:p14="http://schemas.microsoft.com/office/powerpoint/2010/main" val="2836050948"/>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en biseau 2">
            <a:extLst>
              <a:ext uri="{FF2B5EF4-FFF2-40B4-BE49-F238E27FC236}">
                <a16:creationId xmlns:a16="http://schemas.microsoft.com/office/drawing/2014/main" id="{863A0643-BC9C-845A-37BC-1F0B2EC04B33}"/>
              </a:ext>
            </a:extLst>
          </p:cNvPr>
          <p:cNvSpPr/>
          <p:nvPr/>
        </p:nvSpPr>
        <p:spPr>
          <a:xfrm>
            <a:off x="-67733" y="-38100"/>
            <a:ext cx="12259733" cy="6934200"/>
          </a:xfrm>
          <a:prstGeom prst="beve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F4F6F22-373C-4BD4-BE9D-1A610E91B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2289" y="-76200"/>
            <a:ext cx="1549711" cy="1287483"/>
          </a:xfrm>
          <a:prstGeom prst="rect">
            <a:avLst/>
          </a:prstGeom>
        </p:spPr>
      </p:pic>
      <p:pic>
        <p:nvPicPr>
          <p:cNvPr id="8" name="Image 7">
            <a:extLst>
              <a:ext uri="{FF2B5EF4-FFF2-40B4-BE49-F238E27FC236}">
                <a16:creationId xmlns:a16="http://schemas.microsoft.com/office/drawing/2014/main" id="{8D69E071-3FEB-C320-E618-4E562D4BC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 y="5572120"/>
            <a:ext cx="1177722" cy="1285880"/>
          </a:xfrm>
          <a:prstGeom prst="rect">
            <a:avLst/>
          </a:prstGeom>
        </p:spPr>
      </p:pic>
    </p:spTree>
    <p:extLst>
      <p:ext uri="{BB962C8B-B14F-4D97-AF65-F5344CB8AC3E}">
        <p14:creationId xmlns:p14="http://schemas.microsoft.com/office/powerpoint/2010/main" val="4363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0.00046 L 1.66667E-6 0.00046 C 0.02982 -0.0713 1.66667E-6 -0.00347 0.10937 -0.11736 C 0.13008 -0.13912 0.15091 -0.15949 0.1707 -0.18449 L 0.24648 -0.27917 C 0.25703 -0.29213 0.27982 -0.31458 0.28919 -0.32245 C 0.30013 -0.33148 0.31107 -0.34005 0.32226 -0.34606 C 0.34896 -0.35903 0.3763 -0.36366 0.40351 -0.36991 C 0.4082 -0.375 0.41224 -0.37963 0.4168 -0.38611 C 0.41758 -0.38704 0.41836 -0.38935 0.41901 -0.39051 C 0.41992 -0.40278 0.41992 -0.39745 0.41992 -0.40625 " pathEditMode="relative" rAng="0" ptsTypes="AAAAAAAAAAA">
                                      <p:cBhvr>
                                        <p:cTn id="6" dur="2000" fill="hold"/>
                                        <p:tgtEl>
                                          <p:spTgt spid="8"/>
                                        </p:tgtEl>
                                        <p:attrNameLst>
                                          <p:attrName>ppt_x</p:attrName>
                                          <p:attrName>ppt_y</p:attrName>
                                        </p:attrNameLst>
                                      </p:cBhvr>
                                      <p:rCtr x="20990" y="-20255"/>
                                    </p:animMotion>
                                  </p:childTnLst>
                                </p:cTn>
                              </p:par>
                              <p:par>
                                <p:cTn id="7" presetID="0" presetClass="path" presetSubtype="0" accel="50000" decel="50000" fill="hold" nodeType="withEffect">
                                  <p:stCondLst>
                                    <p:cond delay="0"/>
                                  </p:stCondLst>
                                  <p:childTnLst>
                                    <p:animMotion origin="layout" path="M 1.66667E-6 1.11111E-6 L 1.66667E-6 0.00023 C -0.00156 0.0088 -0.00235 0.01852 -0.00469 0.02708 C -0.00664 0.03472 -0.02083 0.0662 -0.02305 0.07106 C -0.02591 0.07801 -0.03412 0.09491 -0.03633 0.09884 C -0.03985 0.1044 -0.0431 0.11018 -0.04662 0.11528 C -0.05495 0.12755 -0.06498 0.13935 -0.07461 0.14676 C -0.0974 0.16528 -0.10391 0.16505 -0.12604 0.17986 C -0.13268 0.18449 -0.13972 0.18889 -0.14597 0.19514 C -0.15638 0.20555 -0.16784 0.21412 -0.17617 0.22963 C -0.18034 0.23727 -0.1832 0.24352 -0.18854 0.25023 C -0.19362 0.25694 -0.19922 0.26273 -0.20469 0.26829 C -0.21081 0.27384 -0.21706 0.2787 -0.22331 0.2831 C -0.24128 0.29653 -0.22136 0.26967 -0.2556 0.30787 C -0.25807 0.31088 -0.26055 0.31366 -0.26302 0.31643 C -0.26667 0.3206 -0.27018 0.32592 -0.27409 0.33032 C -0.28307 0.34005 -0.29245 0.34977 -0.30182 0.35926 C -0.30742 0.36458 -0.31289 0.37083 -0.31888 0.37407 C -0.33633 0.38426 -0.328 0.38055 -0.34388 0.38657 C -0.34831 0.39259 -0.34844 0.39305 -0.35482 0.40046 C -0.35638 0.40185 -0.35807 0.40255 -0.35925 0.4044 L -0.36563 0.41736 " pathEditMode="relative" rAng="0" ptsTypes="AAAAAAAAAAAAAAAAAAAAAA">
                                      <p:cBhvr>
                                        <p:cTn id="8" dur="2000" fill="hold"/>
                                        <p:tgtEl>
                                          <p:spTgt spid="6"/>
                                        </p:tgtEl>
                                        <p:attrNameLst>
                                          <p:attrName>ppt_x</p:attrName>
                                          <p:attrName>ppt_y</p:attrName>
                                        </p:attrNameLst>
                                      </p:cBhvr>
                                      <p:rCtr x="-18281" y="2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2388" y="0"/>
            <a:ext cx="3240360" cy="864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 name="ZoneTexte 4"/>
          <p:cNvSpPr txBox="1"/>
          <p:nvPr/>
        </p:nvSpPr>
        <p:spPr>
          <a:xfrm>
            <a:off x="4392388" y="201215"/>
            <a:ext cx="3240360" cy="461665"/>
          </a:xfrm>
          <a:prstGeom prst="rect">
            <a:avLst/>
          </a:prstGeom>
          <a:noFill/>
        </p:spPr>
        <p:txBody>
          <a:bodyPr wrap="square" rtlCol="0">
            <a:spAutoFit/>
          </a:bodyPr>
          <a:lstStyle/>
          <a:p>
            <a:pPr algn="ctr"/>
            <a:r>
              <a:rPr lang="fr-FR" sz="2400" b="1" i="1" dirty="0"/>
              <a:t>Cursus des Formations</a:t>
            </a:r>
          </a:p>
        </p:txBody>
      </p:sp>
      <p:grpSp>
        <p:nvGrpSpPr>
          <p:cNvPr id="28" name="Groupe 27">
            <a:extLst>
              <a:ext uri="{FF2B5EF4-FFF2-40B4-BE49-F238E27FC236}">
                <a16:creationId xmlns:a16="http://schemas.microsoft.com/office/drawing/2014/main" id="{F39403EC-2607-B69C-3B5D-404F06BE50A3}"/>
              </a:ext>
            </a:extLst>
          </p:cNvPr>
          <p:cNvGrpSpPr/>
          <p:nvPr/>
        </p:nvGrpSpPr>
        <p:grpSpPr>
          <a:xfrm>
            <a:off x="5197894" y="1194316"/>
            <a:ext cx="1512168" cy="720080"/>
            <a:chOff x="5148472" y="1565314"/>
            <a:chExt cx="1512168" cy="720080"/>
          </a:xfrm>
        </p:grpSpPr>
        <p:sp>
          <p:nvSpPr>
            <p:cNvPr id="6" name="Ellipse 5"/>
            <p:cNvSpPr/>
            <p:nvPr/>
          </p:nvSpPr>
          <p:spPr>
            <a:xfrm>
              <a:off x="5148472" y="1565314"/>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 name="ZoneTexte 6"/>
            <p:cNvSpPr txBox="1"/>
            <p:nvPr/>
          </p:nvSpPr>
          <p:spPr>
            <a:xfrm>
              <a:off x="5292488" y="1740688"/>
              <a:ext cx="1224136" cy="369332"/>
            </a:xfrm>
            <a:prstGeom prst="rect">
              <a:avLst/>
            </a:prstGeom>
            <a:noFill/>
          </p:spPr>
          <p:txBody>
            <a:bodyPr wrap="square" rtlCol="0">
              <a:spAutoFit/>
            </a:bodyPr>
            <a:lstStyle/>
            <a:p>
              <a:pPr algn="ctr"/>
              <a:r>
                <a:rPr lang="fr-FR" b="1" dirty="0"/>
                <a:t>D.E.C.A.</a:t>
              </a:r>
            </a:p>
          </p:txBody>
        </p:sp>
      </p:grpSp>
      <p:sp>
        <p:nvSpPr>
          <p:cNvPr id="8" name="Ellipse 7"/>
          <p:cNvSpPr/>
          <p:nvPr/>
        </p:nvSpPr>
        <p:spPr>
          <a:xfrm>
            <a:off x="5159896" y="2417372"/>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 name="Ellipse 8"/>
          <p:cNvSpPr/>
          <p:nvPr/>
        </p:nvSpPr>
        <p:spPr>
          <a:xfrm>
            <a:off x="5148472" y="3269430"/>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t>P.A.2</a:t>
            </a:r>
          </a:p>
        </p:txBody>
      </p:sp>
      <p:sp>
        <p:nvSpPr>
          <p:cNvPr id="10" name="ZoneTexte 9"/>
          <p:cNvSpPr txBox="1"/>
          <p:nvPr/>
        </p:nvSpPr>
        <p:spPr>
          <a:xfrm>
            <a:off x="5447928" y="2592746"/>
            <a:ext cx="936104" cy="369332"/>
          </a:xfrm>
          <a:prstGeom prst="rect">
            <a:avLst/>
          </a:prstGeom>
          <a:noFill/>
        </p:spPr>
        <p:txBody>
          <a:bodyPr wrap="square" rtlCol="0">
            <a:spAutoFit/>
          </a:bodyPr>
          <a:lstStyle/>
          <a:p>
            <a:pPr algn="ctr"/>
            <a:r>
              <a:rPr lang="fr-FR" b="1" dirty="0"/>
              <a:t>P.A.1</a:t>
            </a:r>
          </a:p>
        </p:txBody>
      </p:sp>
      <p:sp>
        <p:nvSpPr>
          <p:cNvPr id="11" name="Ellipse 10"/>
          <p:cNvSpPr/>
          <p:nvPr/>
        </p:nvSpPr>
        <p:spPr>
          <a:xfrm>
            <a:off x="3114587" y="3989510"/>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t>P.A.3</a:t>
            </a:r>
          </a:p>
        </p:txBody>
      </p:sp>
      <p:sp>
        <p:nvSpPr>
          <p:cNvPr id="12" name="Ellipse 11"/>
          <p:cNvSpPr/>
          <p:nvPr/>
        </p:nvSpPr>
        <p:spPr>
          <a:xfrm>
            <a:off x="5159896" y="4740825"/>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t>F.A.2</a:t>
            </a:r>
          </a:p>
        </p:txBody>
      </p:sp>
      <p:sp>
        <p:nvSpPr>
          <p:cNvPr id="13" name="Ellipse 12"/>
          <p:cNvSpPr/>
          <p:nvPr/>
        </p:nvSpPr>
        <p:spPr>
          <a:xfrm>
            <a:off x="7104112" y="3989510"/>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t>F.A.1</a:t>
            </a:r>
          </a:p>
        </p:txBody>
      </p:sp>
      <p:sp>
        <p:nvSpPr>
          <p:cNvPr id="14" name="Ellipse 13"/>
          <p:cNvSpPr/>
          <p:nvPr/>
        </p:nvSpPr>
        <p:spPr>
          <a:xfrm>
            <a:off x="5148472" y="5555733"/>
            <a:ext cx="1512168" cy="720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t>I.N.A.</a:t>
            </a:r>
          </a:p>
        </p:txBody>
      </p:sp>
      <p:sp>
        <p:nvSpPr>
          <p:cNvPr id="15" name="Flèche vers le bas 14"/>
          <p:cNvSpPr/>
          <p:nvPr/>
        </p:nvSpPr>
        <p:spPr>
          <a:xfrm>
            <a:off x="5807968" y="3057894"/>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p:cNvSpPr/>
          <p:nvPr/>
        </p:nvSpPr>
        <p:spPr>
          <a:xfrm>
            <a:off x="5807968" y="5399034"/>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a:off x="6487460" y="3529237"/>
            <a:ext cx="616652" cy="231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gauche 20"/>
          <p:cNvSpPr/>
          <p:nvPr/>
        </p:nvSpPr>
        <p:spPr>
          <a:xfrm>
            <a:off x="4652062" y="3513681"/>
            <a:ext cx="640427" cy="2315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gauche 21"/>
          <p:cNvSpPr/>
          <p:nvPr/>
        </p:nvSpPr>
        <p:spPr>
          <a:xfrm rot="19211422">
            <a:off x="4048339" y="3791580"/>
            <a:ext cx="571771" cy="2277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gauche 22"/>
          <p:cNvSpPr/>
          <p:nvPr/>
        </p:nvSpPr>
        <p:spPr>
          <a:xfrm rot="13028868">
            <a:off x="7140186" y="3788497"/>
            <a:ext cx="571771" cy="2277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bas 23"/>
          <p:cNvSpPr/>
          <p:nvPr/>
        </p:nvSpPr>
        <p:spPr>
          <a:xfrm>
            <a:off x="5796544" y="4547517"/>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Plus 24"/>
          <p:cNvSpPr/>
          <p:nvPr/>
        </p:nvSpPr>
        <p:spPr>
          <a:xfrm>
            <a:off x="5684583" y="4064125"/>
            <a:ext cx="432048" cy="46417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gauche 25"/>
          <p:cNvSpPr/>
          <p:nvPr/>
        </p:nvSpPr>
        <p:spPr>
          <a:xfrm>
            <a:off x="6181672" y="4176872"/>
            <a:ext cx="1066456" cy="2315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gauche 26"/>
          <p:cNvSpPr/>
          <p:nvPr/>
        </p:nvSpPr>
        <p:spPr>
          <a:xfrm rot="10800000">
            <a:off x="4536999" y="4179027"/>
            <a:ext cx="1066456" cy="2315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8C3F9D70-0025-AD52-F065-F7A3DC8F58BB}"/>
              </a:ext>
            </a:extLst>
          </p:cNvPr>
          <p:cNvPicPr>
            <a:picLocks noChangeAspect="1"/>
          </p:cNvPicPr>
          <p:nvPr/>
        </p:nvPicPr>
        <p:blipFill>
          <a:blip r:embed="rId2"/>
          <a:stretch>
            <a:fillRect/>
          </a:stretch>
        </p:blipFill>
        <p:spPr>
          <a:xfrm>
            <a:off x="0" y="5635677"/>
            <a:ext cx="1176630" cy="1280271"/>
          </a:xfrm>
          <a:prstGeom prst="rect">
            <a:avLst/>
          </a:prstGeom>
        </p:spPr>
      </p:pic>
      <p:pic>
        <p:nvPicPr>
          <p:cNvPr id="17" name="Image 16">
            <a:extLst>
              <a:ext uri="{FF2B5EF4-FFF2-40B4-BE49-F238E27FC236}">
                <a16:creationId xmlns:a16="http://schemas.microsoft.com/office/drawing/2014/main" id="{4F8AF640-2010-AC10-A528-ED92F02CC6DA}"/>
              </a:ext>
            </a:extLst>
          </p:cNvPr>
          <p:cNvPicPr>
            <a:picLocks noChangeAspect="1"/>
          </p:cNvPicPr>
          <p:nvPr/>
        </p:nvPicPr>
        <p:blipFill>
          <a:blip r:embed="rId3"/>
          <a:stretch>
            <a:fillRect/>
          </a:stretch>
        </p:blipFill>
        <p:spPr>
          <a:xfrm>
            <a:off x="10734930" y="-34317"/>
            <a:ext cx="1457070" cy="1207113"/>
          </a:xfrm>
          <a:prstGeom prst="rect">
            <a:avLst/>
          </a:prstGeom>
        </p:spPr>
      </p:pic>
      <p:grpSp>
        <p:nvGrpSpPr>
          <p:cNvPr id="19" name="Groupe 18">
            <a:extLst>
              <a:ext uri="{FF2B5EF4-FFF2-40B4-BE49-F238E27FC236}">
                <a16:creationId xmlns:a16="http://schemas.microsoft.com/office/drawing/2014/main" id="{684289A8-1156-219A-26AF-70402C129C1C}"/>
              </a:ext>
            </a:extLst>
          </p:cNvPr>
          <p:cNvGrpSpPr/>
          <p:nvPr/>
        </p:nvGrpSpPr>
        <p:grpSpPr>
          <a:xfrm>
            <a:off x="3109965" y="1190407"/>
            <a:ext cx="1512168" cy="720080"/>
            <a:chOff x="1999531" y="1020608"/>
            <a:chExt cx="1512168" cy="720080"/>
          </a:xfrm>
        </p:grpSpPr>
        <p:sp>
          <p:nvSpPr>
            <p:cNvPr id="3" name="Ellipse 2">
              <a:extLst>
                <a:ext uri="{FF2B5EF4-FFF2-40B4-BE49-F238E27FC236}">
                  <a16:creationId xmlns:a16="http://schemas.microsoft.com/office/drawing/2014/main" id="{ED1B7F42-EAAB-5646-F54B-1DB9C50BA608}"/>
                </a:ext>
              </a:extLst>
            </p:cNvPr>
            <p:cNvSpPr/>
            <p:nvPr/>
          </p:nvSpPr>
          <p:spPr>
            <a:xfrm>
              <a:off x="1999531" y="1020608"/>
              <a:ext cx="1512168" cy="720080"/>
            </a:xfrm>
            <a:prstGeom prst="ellipse">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8" name="ZoneTexte 17">
              <a:extLst>
                <a:ext uri="{FF2B5EF4-FFF2-40B4-BE49-F238E27FC236}">
                  <a16:creationId xmlns:a16="http://schemas.microsoft.com/office/drawing/2014/main" id="{7A633141-4F48-F11F-AE16-7B014BD5EA47}"/>
                </a:ext>
              </a:extLst>
            </p:cNvPr>
            <p:cNvSpPr txBox="1"/>
            <p:nvPr/>
          </p:nvSpPr>
          <p:spPr>
            <a:xfrm>
              <a:off x="2143547" y="1057482"/>
              <a:ext cx="1224136" cy="646331"/>
            </a:xfrm>
            <a:prstGeom prst="rect">
              <a:avLst/>
            </a:prstGeom>
            <a:noFill/>
          </p:spPr>
          <p:txBody>
            <a:bodyPr wrap="square" rtlCol="0">
              <a:spAutoFit/>
            </a:bodyPr>
            <a:lstStyle/>
            <a:p>
              <a:pPr algn="ctr"/>
              <a:r>
                <a:rPr lang="fr-FR" b="1" dirty="0" err="1"/>
                <a:t>Pass</a:t>
              </a:r>
              <a:r>
                <a:rPr lang="fr-FR" b="1" dirty="0"/>
                <a:t> Archéo.</a:t>
              </a:r>
            </a:p>
          </p:txBody>
        </p:sp>
      </p:grpSp>
    </p:spTree>
    <p:extLst>
      <p:ext uri="{BB962C8B-B14F-4D97-AF65-F5344CB8AC3E}">
        <p14:creationId xmlns:p14="http://schemas.microsoft.com/office/powerpoint/2010/main" val="3427551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23812"/>
            <a:ext cx="1457070" cy="1207113"/>
          </a:xfrm>
          <a:prstGeom prst="rect">
            <a:avLst/>
          </a:prstGeom>
        </p:spPr>
      </p:pic>
      <p:sp>
        <p:nvSpPr>
          <p:cNvPr id="7" name="ZoneTexte 6">
            <a:extLst>
              <a:ext uri="{FF2B5EF4-FFF2-40B4-BE49-F238E27FC236}">
                <a16:creationId xmlns:a16="http://schemas.microsoft.com/office/drawing/2014/main" id="{86F0414B-D6A8-5553-39D3-90AB5EA8B069}"/>
              </a:ext>
            </a:extLst>
          </p:cNvPr>
          <p:cNvSpPr txBox="1"/>
          <p:nvPr/>
        </p:nvSpPr>
        <p:spPr>
          <a:xfrm>
            <a:off x="0" y="2459504"/>
            <a:ext cx="12191999" cy="1323439"/>
          </a:xfrm>
          <a:prstGeom prst="rect">
            <a:avLst/>
          </a:prstGeom>
          <a:noFill/>
        </p:spPr>
        <p:txBody>
          <a:bodyPr wrap="square" rtlCol="0">
            <a:spAutoFit/>
          </a:bodyPr>
          <a:lstStyle/>
          <a:p>
            <a:pPr algn="ctr"/>
            <a:r>
              <a:rPr lang="fr-FR" sz="4000" b="1" dirty="0">
                <a:latin typeface="Cascadia Code" panose="020B0609020000020004" pitchFamily="49" charset="0"/>
                <a:ea typeface="Cascadia Code" panose="020B0609020000020004" pitchFamily="49" charset="0"/>
                <a:cs typeface="Cascadia Code" panose="020B0609020000020004" pitchFamily="49" charset="0"/>
              </a:rPr>
              <a:t>Ce qui était planifié </a:t>
            </a:r>
            <a:br>
              <a:rPr lang="fr-FR" sz="4000" b="1" dirty="0">
                <a:latin typeface="Cascadia Code" panose="020B0609020000020004" pitchFamily="49" charset="0"/>
                <a:ea typeface="Cascadia Code" panose="020B0609020000020004" pitchFamily="49" charset="0"/>
                <a:cs typeface="Cascadia Code" panose="020B0609020000020004" pitchFamily="49" charset="0"/>
              </a:rPr>
            </a:br>
            <a:r>
              <a:rPr lang="fr-FR" sz="4000" b="1" dirty="0">
                <a:latin typeface="Cascadia Code" panose="020B0609020000020004" pitchFamily="49" charset="0"/>
                <a:ea typeface="Cascadia Code" panose="020B0609020000020004" pitchFamily="49" charset="0"/>
                <a:cs typeface="Cascadia Code" panose="020B0609020000020004" pitchFamily="49" charset="0"/>
              </a:rPr>
              <a:t>pour 2023 et n’a pas été réalisé: </a:t>
            </a:r>
          </a:p>
        </p:txBody>
      </p:sp>
    </p:spTree>
    <p:extLst>
      <p:ext uri="{BB962C8B-B14F-4D97-AF65-F5344CB8AC3E}">
        <p14:creationId xmlns:p14="http://schemas.microsoft.com/office/powerpoint/2010/main" val="460889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39158DF-E2D4-E7A0-E86B-4185AB7AC606}"/>
              </a:ext>
            </a:extLst>
          </p:cNvPr>
          <p:cNvSpPr>
            <a:spLocks noGrp="1"/>
          </p:cNvSpPr>
          <p:nvPr>
            <p:ph idx="1"/>
          </p:nvPr>
        </p:nvSpPr>
        <p:spPr>
          <a:xfrm>
            <a:off x="-157163" y="2058901"/>
            <a:ext cx="12606338" cy="4351338"/>
          </a:xfrm>
        </p:spPr>
        <p:txBody>
          <a:bodyPr>
            <a:normAutofit/>
          </a:bodyPr>
          <a:lstStyle/>
          <a:p>
            <a:pPr marL="0" indent="0" algn="ctr">
              <a:buNone/>
            </a:pPr>
            <a:r>
              <a:rPr lang="fr-FR" dirty="0">
                <a:latin typeface="Cascadia Code" panose="020B0609020000020004" pitchFamily="49" charset="0"/>
                <a:ea typeface="Cascadia Code" panose="020B0609020000020004" pitchFamily="49" charset="0"/>
                <a:cs typeface="Cascadia Code" panose="020B0609020000020004" pitchFamily="49" charset="0"/>
              </a:rPr>
              <a:t>session 2023 / </a:t>
            </a:r>
            <a:r>
              <a:rPr lang="fr-FR" i="1" dirty="0">
                <a:latin typeface="Cascadia Code" panose="020B0609020000020004" pitchFamily="49" charset="0"/>
                <a:ea typeface="Cascadia Code" panose="020B0609020000020004" pitchFamily="49" charset="0"/>
                <a:cs typeface="Cascadia Code" panose="020B0609020000020004" pitchFamily="49" charset="0"/>
              </a:rPr>
              <a:t>nombre insuffisant de stagiaires</a:t>
            </a:r>
          </a:p>
        </p:txBody>
      </p:sp>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604855"/>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8" name="ZoneTexte 7">
            <a:extLst>
              <a:ext uri="{FF2B5EF4-FFF2-40B4-BE49-F238E27FC236}">
                <a16:creationId xmlns:a16="http://schemas.microsoft.com/office/drawing/2014/main" id="{7F11CBF9-4729-37CB-716C-AD8FBA106795}"/>
              </a:ext>
            </a:extLst>
          </p:cNvPr>
          <p:cNvSpPr txBox="1"/>
          <p:nvPr/>
        </p:nvSpPr>
        <p:spPr>
          <a:xfrm>
            <a:off x="2712693" y="603556"/>
            <a:ext cx="7191580" cy="646331"/>
          </a:xfrm>
          <a:prstGeom prst="rect">
            <a:avLst/>
          </a:prstGeom>
          <a:noFill/>
        </p:spPr>
        <p:txBody>
          <a:bodyPr wrap="square" rtlCol="0">
            <a:spAutoFit/>
          </a:bodyPr>
          <a:lstStyle/>
          <a:p>
            <a:pPr algn="ctr"/>
            <a:r>
              <a:rPr lang="fr-FR" sz="3600" b="1" dirty="0">
                <a:latin typeface="Cascadia Code" panose="020B0609020000020004" pitchFamily="49" charset="0"/>
                <a:ea typeface="Cascadia Code" panose="020B0609020000020004" pitchFamily="49" charset="0"/>
                <a:cs typeface="Cascadia Code" panose="020B0609020000020004" pitchFamily="49" charset="0"/>
              </a:rPr>
              <a:t>Formation – PA2 </a:t>
            </a:r>
          </a:p>
        </p:txBody>
      </p:sp>
      <p:pic>
        <p:nvPicPr>
          <p:cNvPr id="10" name="Image 3">
            <a:extLst>
              <a:ext uri="{FF2B5EF4-FFF2-40B4-BE49-F238E27FC236}">
                <a16:creationId xmlns:a16="http://schemas.microsoft.com/office/drawing/2014/main" id="{438AF0FC-483A-F5A8-29B5-3DD45C71ED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263758" y="2932251"/>
            <a:ext cx="8089451" cy="3952875"/>
          </a:xfrm>
          <a:prstGeom prst="rect">
            <a:avLst/>
          </a:prstGeom>
          <a:noFill/>
          <a:ln>
            <a:noFill/>
          </a:ln>
          <a:effectLst>
            <a:outerShdw dist="508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C29C0B3F-F002-565E-3D60-5AE7A31A945D}"/>
              </a:ext>
            </a:extLst>
          </p:cNvPr>
          <p:cNvSpPr txBox="1"/>
          <p:nvPr/>
        </p:nvSpPr>
        <p:spPr>
          <a:xfrm rot="20203652">
            <a:off x="3747469" y="4515866"/>
            <a:ext cx="5622091" cy="58477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fr-FR" sz="3200" b="1" dirty="0">
                <a:solidFill>
                  <a:srgbClr val="FF3300"/>
                </a:solidFill>
                <a:effectLst>
                  <a:outerShdw blurRad="38100" dist="38100" dir="2700000" algn="tl">
                    <a:schemeClr val="bg1">
                      <a:alpha val="43000"/>
                    </a:schemeClr>
                  </a:outerShdw>
                </a:effectLst>
                <a:latin typeface="Cascadia Code" panose="020B0609020000020004" pitchFamily="49" charset="0"/>
                <a:ea typeface="Cascadia Code" panose="020B0609020000020004" pitchFamily="49" charset="0"/>
                <a:cs typeface="Cascadia Code" panose="020B0609020000020004" pitchFamily="49" charset="0"/>
              </a:rPr>
              <a:t>Reportée sur 2023-2024</a:t>
            </a:r>
          </a:p>
        </p:txBody>
      </p:sp>
    </p:spTree>
    <p:extLst>
      <p:ext uri="{BB962C8B-B14F-4D97-AF65-F5344CB8AC3E}">
        <p14:creationId xmlns:p14="http://schemas.microsoft.com/office/powerpoint/2010/main" val="37233835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64064"/>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0"/>
            <a:ext cx="1457070" cy="1207113"/>
          </a:xfrm>
          <a:prstGeom prst="rect">
            <a:avLst/>
          </a:prstGeom>
        </p:spPr>
      </p:pic>
      <p:sp>
        <p:nvSpPr>
          <p:cNvPr id="10" name="ZoneTexte 9">
            <a:extLst>
              <a:ext uri="{FF2B5EF4-FFF2-40B4-BE49-F238E27FC236}">
                <a16:creationId xmlns:a16="http://schemas.microsoft.com/office/drawing/2014/main" id="{C5258F3B-A403-4FAD-DBF2-ECA778B99D14}"/>
              </a:ext>
            </a:extLst>
          </p:cNvPr>
          <p:cNvSpPr txBox="1"/>
          <p:nvPr/>
        </p:nvSpPr>
        <p:spPr>
          <a:xfrm>
            <a:off x="2397919" y="249613"/>
            <a:ext cx="7396162" cy="707886"/>
          </a:xfrm>
          <a:prstGeom prst="rect">
            <a:avLst/>
          </a:prstGeom>
          <a:noFill/>
        </p:spPr>
        <p:txBody>
          <a:bodyPr wrap="square" rtlCol="0">
            <a:spAutoFit/>
          </a:bodyPr>
          <a:lstStyle/>
          <a:p>
            <a:pPr algn="ctr"/>
            <a:r>
              <a:rPr lang="fr-FR" sz="4000" b="1" dirty="0">
                <a:latin typeface="Cascadia Code" panose="020B0609020000020004" pitchFamily="49" charset="0"/>
                <a:ea typeface="Cascadia Code" panose="020B0609020000020004" pitchFamily="49" charset="0"/>
                <a:cs typeface="Cascadia Code" panose="020B0609020000020004" pitchFamily="49" charset="0"/>
              </a:rPr>
              <a:t>Journée Eaux Intérieures</a:t>
            </a:r>
          </a:p>
        </p:txBody>
      </p:sp>
      <p:sp>
        <p:nvSpPr>
          <p:cNvPr id="11" name="ZoneTexte 10">
            <a:extLst>
              <a:ext uri="{FF2B5EF4-FFF2-40B4-BE49-F238E27FC236}">
                <a16:creationId xmlns:a16="http://schemas.microsoft.com/office/drawing/2014/main" id="{12027130-391D-95C1-360F-06D0BCF4E23D}"/>
              </a:ext>
            </a:extLst>
          </p:cNvPr>
          <p:cNvSpPr txBox="1"/>
          <p:nvPr/>
        </p:nvSpPr>
        <p:spPr>
          <a:xfrm>
            <a:off x="1924051" y="5274675"/>
            <a:ext cx="8181974" cy="1384995"/>
          </a:xfrm>
          <a:prstGeom prst="rect">
            <a:avLst/>
          </a:prstGeom>
          <a:noFill/>
        </p:spPr>
        <p:txBody>
          <a:bodyPr wrap="square" rtlCol="0">
            <a:spAutoFit/>
          </a:bodyPr>
          <a:lstStyle/>
          <a:p>
            <a:pPr algn="ctr"/>
            <a:r>
              <a:rPr lang="fr-FR" sz="2800" b="1" i="1" dirty="0">
                <a:latin typeface="Cascadia Code" panose="020B0609020000020004" pitchFamily="49" charset="0"/>
                <a:ea typeface="Cascadia Code" panose="020B0609020000020004" pitchFamily="49" charset="0"/>
                <a:cs typeface="Cascadia Code" panose="020B0609020000020004" pitchFamily="49" charset="0"/>
              </a:rPr>
              <a:t>2022 Gestion de la salle de l’IPH par une société tierce</a:t>
            </a:r>
            <a:br>
              <a:rPr lang="fr-FR" sz="2800" b="1" i="1" dirty="0">
                <a:latin typeface="Cascadia Code" panose="020B0609020000020004" pitchFamily="49" charset="0"/>
                <a:ea typeface="Cascadia Code" panose="020B0609020000020004" pitchFamily="49" charset="0"/>
                <a:cs typeface="Cascadia Code" panose="020B0609020000020004" pitchFamily="49" charset="0"/>
              </a:rPr>
            </a:br>
            <a:r>
              <a:rPr lang="fr-FR" sz="2800" b="1" i="1" dirty="0">
                <a:latin typeface="Cascadia Code" panose="020B0609020000020004" pitchFamily="49" charset="0"/>
                <a:ea typeface="Cascadia Code" panose="020B0609020000020004" pitchFamily="49" charset="0"/>
                <a:cs typeface="Cascadia Code" panose="020B0609020000020004" pitchFamily="49" charset="0"/>
              </a:rPr>
              <a:t>De la gratuité à plus de 3000€/j</a:t>
            </a:r>
          </a:p>
        </p:txBody>
      </p:sp>
      <p:pic>
        <p:nvPicPr>
          <p:cNvPr id="3" name="Image 2">
            <a:extLst>
              <a:ext uri="{FF2B5EF4-FFF2-40B4-BE49-F238E27FC236}">
                <a16:creationId xmlns:a16="http://schemas.microsoft.com/office/drawing/2014/main" id="{75E33522-B8EE-F8A1-D8A2-9D70E02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544" y="990697"/>
            <a:ext cx="6155531" cy="4103687"/>
          </a:xfrm>
          <a:prstGeom prst="rect">
            <a:avLst/>
          </a:prstGeom>
        </p:spPr>
      </p:pic>
      <p:sp>
        <p:nvSpPr>
          <p:cNvPr id="4" name="ZoneTexte 3">
            <a:extLst>
              <a:ext uri="{FF2B5EF4-FFF2-40B4-BE49-F238E27FC236}">
                <a16:creationId xmlns:a16="http://schemas.microsoft.com/office/drawing/2014/main" id="{980DB98D-C024-F0A3-839E-E3A6C70FEDBB}"/>
              </a:ext>
            </a:extLst>
          </p:cNvPr>
          <p:cNvSpPr txBox="1"/>
          <p:nvPr/>
        </p:nvSpPr>
        <p:spPr>
          <a:xfrm rot="20203652">
            <a:off x="3093264" y="2467991"/>
            <a:ext cx="5622091" cy="58477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fr-FR" sz="3200" b="1" dirty="0">
                <a:solidFill>
                  <a:srgbClr val="FF3300"/>
                </a:solidFill>
                <a:effectLst>
                  <a:outerShdw blurRad="38100" dist="38100" dir="2700000" algn="tl">
                    <a:schemeClr val="bg1">
                      <a:alpha val="43000"/>
                    </a:schemeClr>
                  </a:outerShdw>
                </a:effectLst>
                <a:latin typeface="Cascadia Code" panose="020B0609020000020004" pitchFamily="49" charset="0"/>
                <a:ea typeface="Cascadia Code" panose="020B0609020000020004" pitchFamily="49" charset="0"/>
                <a:cs typeface="Cascadia Code" panose="020B0609020000020004" pitchFamily="49" charset="0"/>
              </a:rPr>
              <a:t>Reportée sur 2023-2024</a:t>
            </a:r>
          </a:p>
        </p:txBody>
      </p:sp>
    </p:spTree>
    <p:extLst>
      <p:ext uri="{BB962C8B-B14F-4D97-AF65-F5344CB8AC3E}">
        <p14:creationId xmlns:p14="http://schemas.microsoft.com/office/powerpoint/2010/main" val="16491761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23812"/>
            <a:ext cx="1457070" cy="1207113"/>
          </a:xfrm>
          <a:prstGeom prst="rect">
            <a:avLst/>
          </a:prstGeom>
        </p:spPr>
      </p:pic>
      <p:sp>
        <p:nvSpPr>
          <p:cNvPr id="7" name="ZoneTexte 6">
            <a:extLst>
              <a:ext uri="{FF2B5EF4-FFF2-40B4-BE49-F238E27FC236}">
                <a16:creationId xmlns:a16="http://schemas.microsoft.com/office/drawing/2014/main" id="{86F0414B-D6A8-5553-39D3-90AB5EA8B069}"/>
              </a:ext>
            </a:extLst>
          </p:cNvPr>
          <p:cNvSpPr txBox="1"/>
          <p:nvPr/>
        </p:nvSpPr>
        <p:spPr>
          <a:xfrm>
            <a:off x="2259549" y="1803691"/>
            <a:ext cx="7672902" cy="1938992"/>
          </a:xfrm>
          <a:prstGeom prst="rect">
            <a:avLst/>
          </a:prstGeom>
          <a:noFill/>
        </p:spPr>
        <p:txBody>
          <a:bodyPr wrap="square" rtlCol="0">
            <a:spAutoFit/>
          </a:bodyPr>
          <a:lstStyle/>
          <a:p>
            <a:pPr algn="ctr"/>
            <a:r>
              <a:rPr lang="fr-FR" sz="4000" b="1" dirty="0">
                <a:latin typeface="Cascadia Code" panose="020B0609020000020004" pitchFamily="49" charset="0"/>
                <a:ea typeface="Cascadia Code" panose="020B0609020000020004" pitchFamily="49" charset="0"/>
                <a:cs typeface="Cascadia Code" panose="020B0609020000020004" pitchFamily="49" charset="0"/>
              </a:rPr>
              <a:t>Ce qui était</a:t>
            </a:r>
          </a:p>
          <a:p>
            <a:pPr algn="ctr"/>
            <a:r>
              <a:rPr lang="fr-FR" sz="4000" b="1" dirty="0">
                <a:latin typeface="Cascadia Code" panose="020B0609020000020004" pitchFamily="49" charset="0"/>
                <a:ea typeface="Cascadia Code" panose="020B0609020000020004" pitchFamily="49" charset="0"/>
                <a:cs typeface="Cascadia Code" panose="020B0609020000020004" pitchFamily="49" charset="0"/>
              </a:rPr>
              <a:t>n’était pas planifié pour 2023 et a été réalisé: </a:t>
            </a:r>
          </a:p>
        </p:txBody>
      </p:sp>
    </p:spTree>
    <p:extLst>
      <p:ext uri="{BB962C8B-B14F-4D97-AF65-F5344CB8AC3E}">
        <p14:creationId xmlns:p14="http://schemas.microsoft.com/office/powerpoint/2010/main" val="222083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99F120-F694-DEA8-0F6E-AA4D1AB1A4FD}"/>
              </a:ext>
            </a:extLst>
          </p:cNvPr>
          <p:cNvPicPr>
            <a:picLocks noChangeAspect="1"/>
          </p:cNvPicPr>
          <p:nvPr/>
        </p:nvPicPr>
        <p:blipFill>
          <a:blip r:embed="rId2"/>
          <a:stretch>
            <a:fillRect/>
          </a:stretch>
        </p:blipFill>
        <p:spPr>
          <a:xfrm>
            <a:off x="0" y="5577729"/>
            <a:ext cx="1176630" cy="1280271"/>
          </a:xfrm>
          <a:prstGeom prst="rect">
            <a:avLst/>
          </a:prstGeom>
        </p:spPr>
      </p:pic>
      <p:pic>
        <p:nvPicPr>
          <p:cNvPr id="6" name="Image 5">
            <a:extLst>
              <a:ext uri="{FF2B5EF4-FFF2-40B4-BE49-F238E27FC236}">
                <a16:creationId xmlns:a16="http://schemas.microsoft.com/office/drawing/2014/main" id="{D6C9B20F-044A-C057-D1E9-EB9A74DCAEE5}"/>
              </a:ext>
            </a:extLst>
          </p:cNvPr>
          <p:cNvPicPr>
            <a:picLocks noChangeAspect="1"/>
          </p:cNvPicPr>
          <p:nvPr/>
        </p:nvPicPr>
        <p:blipFill>
          <a:blip r:embed="rId3"/>
          <a:stretch>
            <a:fillRect/>
          </a:stretch>
        </p:blipFill>
        <p:spPr>
          <a:xfrm>
            <a:off x="10734930" y="-23812"/>
            <a:ext cx="1457070" cy="1207113"/>
          </a:xfrm>
          <a:prstGeom prst="rect">
            <a:avLst/>
          </a:prstGeom>
        </p:spPr>
      </p:pic>
      <p:pic>
        <p:nvPicPr>
          <p:cNvPr id="4" name="Image 3">
            <a:extLst>
              <a:ext uri="{FF2B5EF4-FFF2-40B4-BE49-F238E27FC236}">
                <a16:creationId xmlns:a16="http://schemas.microsoft.com/office/drawing/2014/main" id="{B9F221DB-C11D-C65F-36A0-373EA096E539}"/>
              </a:ext>
            </a:extLst>
          </p:cNvPr>
          <p:cNvPicPr>
            <a:picLocks noChangeAspect="1"/>
          </p:cNvPicPr>
          <p:nvPr/>
        </p:nvPicPr>
        <p:blipFill>
          <a:blip r:embed="rId4"/>
          <a:stretch>
            <a:fillRect/>
          </a:stretch>
        </p:blipFill>
        <p:spPr>
          <a:xfrm>
            <a:off x="1176630" y="0"/>
            <a:ext cx="9569303" cy="6858000"/>
          </a:xfrm>
          <a:prstGeom prst="rect">
            <a:avLst/>
          </a:prstGeom>
        </p:spPr>
      </p:pic>
    </p:spTree>
    <p:extLst>
      <p:ext uri="{BB962C8B-B14F-4D97-AF65-F5344CB8AC3E}">
        <p14:creationId xmlns:p14="http://schemas.microsoft.com/office/powerpoint/2010/main" val="22162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Words>734</Words>
  <Application>Microsoft Office PowerPoint</Application>
  <PresentationFormat>Grand écran</PresentationFormat>
  <Paragraphs>106</Paragraphs>
  <Slides>32</Slides>
  <Notes>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Calibri</vt:lpstr>
      <vt:lpstr>Calibri Light</vt:lpstr>
      <vt:lpstr>Cascadia Code</vt:lpstr>
      <vt:lpstr>Cascadia Mono</vt:lpstr>
      <vt:lpstr>inherit</vt:lpstr>
      <vt:lpstr>Segoe UI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Archéologie 2022  Ile de France</dc:title>
  <dc:creator>PierreB</dc:creator>
  <cp:lastModifiedBy>PierreB</cp:lastModifiedBy>
  <cp:revision>29</cp:revision>
  <dcterms:created xsi:type="dcterms:W3CDTF">2022-08-26T15:00:30Z</dcterms:created>
  <dcterms:modified xsi:type="dcterms:W3CDTF">2023-09-14T09:45:17Z</dcterms:modified>
</cp:coreProperties>
</file>