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3" r:id="rId2"/>
    <p:sldId id="365" r:id="rId3"/>
    <p:sldId id="368" r:id="rId4"/>
    <p:sldId id="257" r:id="rId5"/>
    <p:sldId id="372" r:id="rId6"/>
    <p:sldId id="377" r:id="rId7"/>
    <p:sldId id="370" r:id="rId8"/>
    <p:sldId id="378" r:id="rId9"/>
    <p:sldId id="373" r:id="rId10"/>
    <p:sldId id="374" r:id="rId11"/>
    <p:sldId id="375" r:id="rId12"/>
    <p:sldId id="376" r:id="rId13"/>
    <p:sldId id="366" r:id="rId14"/>
    <p:sldId id="382" r:id="rId15"/>
    <p:sldId id="379" r:id="rId16"/>
    <p:sldId id="380" r:id="rId17"/>
    <p:sldId id="381" r:id="rId18"/>
    <p:sldId id="26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6"/>
    <p:restoredTop sz="94787"/>
  </p:normalViewPr>
  <p:slideViewPr>
    <p:cSldViewPr snapToGrid="0" snapToObjects="1" showGuides="1">
      <p:cViewPr varScale="1">
        <p:scale>
          <a:sx n="110" d="100"/>
          <a:sy n="110" d="100"/>
        </p:scale>
        <p:origin x="176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877BB-F1B3-3045-803A-67A4DA486DF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B1718-D1B1-AD41-8EF4-04FE86A1F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93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CA717-999D-FF4E-B7EF-DD26F0A04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EAC72E-2A30-4A4F-89E6-9D8C602E6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C7C379-E9C0-2E46-96AB-7FED8085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D8C77C-03C6-9A4C-96DB-69614D34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E573A4-ED25-3D4D-A419-5360A5C0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83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3D905-5828-B545-A7AA-33A00D31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D7C37F-C1C0-7E48-A477-416001725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CD42D6-2B8A-4447-9681-AC0FE60E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BDEA1F-7ABE-A342-BB3F-B3DC2527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38B31D-1ACE-EB45-BFEC-43F90EF3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8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65FF2A-7A11-DE4E-A5FB-FA44BC0FB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F1B56E-97C4-A841-B174-C7E9FFFE6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3E93A0-71AC-1A4C-A75E-234311F0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5AE019-30F0-D94D-9800-0E70108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9A88C7-A167-A54D-B4E8-5D6E27E2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72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9F43A-827E-8C44-82A9-FC195079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233882-143A-4A40-A759-9ED02C61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56E348-15BF-F94C-ADD1-C604DFAF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BD1D27-778C-984F-A939-27BD1E5D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9524F8-61A5-0049-BA5D-2E029481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58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ACE1-B6B3-644F-AB20-DCC116DF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502568-2017-8B42-BDFD-57F7B7074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141453-EF0B-A142-912D-AF24553B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6FFA70-ACFC-B345-82AD-D5F30E6C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F56D16-4710-6A4E-BD93-8541E44E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89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9FE40-2D37-F249-A650-4F2977A1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04207-2B82-A24A-91BA-FCD51F411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697A39-5E83-9748-A81D-C6A45D255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4A70EC-C624-FE42-A078-0F486D6D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F0180E-9960-434F-924A-5DAD11B6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1E36DF-C7EE-5242-97FA-B75A0A81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42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A8C48-7E8C-ED4A-8D40-F0B2A6BF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1EF5F9-DF20-6D40-8745-B441546F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0F1C9E-1BDF-A74D-A1AD-E1F3F0AF0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0C4E3B-690E-C24D-9547-0BC1D179B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4266C5-5252-7049-BF1D-DFB9CD505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C1C00A-3CEB-E345-AFFE-A06E78E8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0B67D0-EF32-C74F-8EB2-41ABC61D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E90014-CCCB-D74C-8F19-726037BC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33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D3534-D6E0-C04C-A585-00003CA0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1682F1-20D3-584B-A408-3CCAB8D7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73594F-1A07-4B40-8965-86312B76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C391E2-2D21-C947-A8CF-6ADD14A6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9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355030-925F-F24F-A1EA-5A66D070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F55242-D1C5-454A-A40D-5273C670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6F61D9-E0F1-BC45-9DF4-23EEBE8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98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2BF1F-D25F-8B4C-9568-C550F009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C4FE3-1E3D-BB4E-AA82-6D320470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5BAA20-95C1-024C-AD67-8D8D3C27D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436795-9586-6F4C-9AE8-4954CF9B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CC6C3E-122A-B347-ABEF-96881DBF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A258D0-FD16-E448-A199-49B3C862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61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902DB-0449-9747-970C-7257B8A1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60FBE5-60E7-E949-806E-255058C7E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C029D8-04FD-7740-B414-76F87E447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01B44E-7117-7D42-A182-81C455C8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C9BA45-E2C9-4D48-9357-45CB9215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CDE592-4B8E-554C-A4FA-E14EA6E5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52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403CA6-47C1-C842-87A3-EC6C1721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1027D3-005C-2A40-A5D5-DADE3CC2D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BA693-719C-A34A-A53D-4F757E004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69D65B-AEC4-CF4A-B9C9-963BDE432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Assemblée générale IDF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2A8DE1-DBB2-984C-9F6C-2A7F34853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17F9-5C3D-1740-B416-3A7BF0582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2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tif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10ED5-EDC0-914A-AF26-83AAF3AEC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067"/>
            <a:ext cx="9144000" cy="1141866"/>
          </a:xfrm>
        </p:spPr>
        <p:txBody>
          <a:bodyPr anchor="ctr" anchorCtr="0"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Commission Régionale Apnée</a:t>
            </a:r>
            <a:endParaRPr lang="fr-FR" sz="5400" dirty="0">
              <a:solidFill>
                <a:srgbClr val="00206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F8698E-9E6D-8647-8C6C-95665FC4D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223086"/>
            <a:ext cx="9144000" cy="1655762"/>
          </a:xfrm>
        </p:spPr>
        <p:txBody>
          <a:bodyPr anchor="ctr" anchorCtr="0">
            <a:normAutofit fontScale="92500"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Assemblée générale du Comité Île-de-France</a:t>
            </a:r>
          </a:p>
          <a:p>
            <a:r>
              <a:rPr lang="fr-FR" sz="3200" dirty="0">
                <a:solidFill>
                  <a:srgbClr val="002060"/>
                </a:solidFill>
              </a:rPr>
              <a:t>Bilan de la saison 2022-2023 / Perspectives 2023-2024</a:t>
            </a:r>
          </a:p>
          <a:p>
            <a:r>
              <a:rPr lang="fr-FR" dirty="0">
                <a:solidFill>
                  <a:srgbClr val="002060"/>
                </a:solidFill>
              </a:rPr>
              <a:t>Henri-Pierre Maders, 25 Novembre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633C10-1F8D-F54F-BDC8-73093F9B46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32" y="809307"/>
            <a:ext cx="1332761" cy="1395273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C7784D-4825-6D41-8DEB-FA6DBE2A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5DD7CC-8DF9-6441-BDE4-5F127CB4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2C937D-3EDF-164B-85E5-8A68F3B2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56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Faits marquants – Collèges des IRA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483D41-5A1D-FD42-A11C-4D16F90A6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271" y="1360417"/>
            <a:ext cx="11694551" cy="48165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Quatre réunions formelles 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lors de la saison 2022-2023</a:t>
            </a:r>
          </a:p>
          <a:p>
            <a:endParaRPr lang="fr-FR" sz="2000" dirty="0">
              <a:ea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Composition du Collège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Patrick Constant (92), Henri-Pierre Maders (92), Sylvie Sicre Bellage (77) et  Thierry Tonnelier (78)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Titularisation de quatre nouveaux IRA : Marie Borel (75), Yves Le </a:t>
            </a:r>
            <a:r>
              <a:rPr lang="fr-F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Böennec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(78), Loïc Mahevas (92) et Guillaume Salinier (75).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Officialisation de cinq nouveaux IRA stagiaires : Jean-François Barbé (94), Magalie </a:t>
            </a:r>
            <a:r>
              <a:rPr lang="fr-F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Fockeu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(95), Marion </a:t>
            </a:r>
            <a:r>
              <a:rPr lang="fr-F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Noulhiane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(78), Danny </a:t>
            </a:r>
            <a:r>
              <a:rPr lang="fr-F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Segui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(91) et Jean-Emmanuel Virenque (92).</a:t>
            </a:r>
            <a:endParaRPr lang="fr-FR" sz="2000" dirty="0"/>
          </a:p>
          <a:p>
            <a:endParaRPr lang="fr-FR" sz="2000" dirty="0">
              <a:effectLst/>
              <a:ea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Plusieurs groupes de travail débouchant sur des documents :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Notes techniques - Publication de la note n°1 : Le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bloodshift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Étude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Hippoxia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- Première année d’étude (sur 3) terminée avec 10 apnéistes Île-de-France. Publication de la newsletter n°1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Bibliothèque de supports de formation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6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Faits marquants - Communication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483D41-5A1D-FD42-A11C-4D16F90A6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272" y="1360417"/>
            <a:ext cx="3970054" cy="481654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Symbol" pitchFamily="2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Une centaine de publications sur la page Facebook de la CRA. (Presque 900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followers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).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Plusieurs publications dans SUBAQUA.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28 mars 2023 - Publication du Bilan du Championnat régional 2023.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26 mai 2023 - Publication du Bilan du Championnat de France 2023.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26 mai 2023 - Publication du Bilan sportif régional 2022-2023.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11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  <p:pic>
        <p:nvPicPr>
          <p:cNvPr id="10" name="Image 9" descr="Une image contenant texte, capture d’écran, arbre, plein air&#10;&#10;Description générée automatiquement">
            <a:extLst>
              <a:ext uri="{FF2B5EF4-FFF2-40B4-BE49-F238E27FC236}">
                <a16:creationId xmlns:a16="http://schemas.microsoft.com/office/drawing/2014/main" id="{123796EB-0993-2F46-A0E8-146A69395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551" y="1354071"/>
            <a:ext cx="7558272" cy="4816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767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Faites marquants - Divers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483D41-5A1D-FD42-A11C-4D16F90A6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271" y="1360417"/>
            <a:ext cx="6779356" cy="481654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000" dirty="0">
                <a:effectLst/>
                <a:ea typeface="Times New Roman" panose="02020603050405020304" pitchFamily="18" charset="0"/>
              </a:rPr>
              <a:t>Quelques autres actions ponctuelles :</a:t>
            </a:r>
          </a:p>
          <a:p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6 au 9 janvier 2023 - Animation des séances d’essai apnée au 24</a:t>
            </a:r>
            <a:r>
              <a:rPr lang="fr-FR" sz="2000" baseline="30000" dirty="0">
                <a:effectLst/>
                <a:ea typeface="Times New Roman" panose="02020603050405020304" pitchFamily="18" charset="0"/>
              </a:rPr>
              <a:t>ième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Salon de la plongée.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31 mars 2023 - Henri-Pierre Maders et Marjolaine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Spiess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représentant de la FFESSM à l’AG de l’AFCAM.</a:t>
            </a:r>
          </a:p>
          <a:p>
            <a:endParaRPr lang="fr-F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12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  <p:pic>
        <p:nvPicPr>
          <p:cNvPr id="9" name="Picture 4" descr="Peut être une image de étendue d’eau et texte qui dit ’DU 6 AU 9 JANVIER 2023 PARIS PORTE DE VERSAILLES SALON DE LA PLONGÉE ÉQUIPEMENTS CONFÉRENCES FORMATIONS CLUBS BAPTÊMES VOYAGES 24'sAlen plongée ouemanne’">
            <a:extLst>
              <a:ext uri="{FF2B5EF4-FFF2-40B4-BE49-F238E27FC236}">
                <a16:creationId xmlns:a16="http://schemas.microsoft.com/office/drawing/2014/main" id="{D498305E-B7B2-C443-BC70-EE29F1FA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76" y="1360417"/>
            <a:ext cx="4816546" cy="48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0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10ED5-EDC0-914A-AF26-83AAF3AEC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692"/>
            <a:ext cx="9144000" cy="1141866"/>
          </a:xfrm>
        </p:spPr>
        <p:txBody>
          <a:bodyPr anchor="ctr" anchorCtr="0"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Perspectives saison 2023-2024</a:t>
            </a:r>
            <a:endParaRPr lang="fr-FR" sz="5400" dirty="0">
              <a:solidFill>
                <a:srgbClr val="00206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633C10-1F8D-F54F-BDC8-73093F9B46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32" y="809307"/>
            <a:ext cx="1332761" cy="1395273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C7784D-4825-6D41-8DEB-FA6DBE2A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5DD7CC-8DF9-6441-BDE4-5F127CB4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2C937D-3EDF-164B-85E5-8A68F3B2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10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B260D-971C-B842-A695-3C6A963CF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176" y="1360417"/>
            <a:ext cx="11519646" cy="48165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002060"/>
                </a:solidFill>
              </a:rPr>
              <a:t>Organisation de la Commission Régionale Apnée Île-de-France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Président : Henri-Pierre Maders</a:t>
            </a:r>
          </a:p>
          <a:p>
            <a:pPr lvl="1"/>
            <a:r>
              <a:rPr lang="fr-FR" sz="1800" dirty="0"/>
              <a:t>Vice-Président en charge du Pole Formation : Guillaume Salinier</a:t>
            </a:r>
          </a:p>
          <a:p>
            <a:pPr lvl="1"/>
            <a:r>
              <a:rPr lang="fr-FR" sz="1800" dirty="0"/>
              <a:t>Vice-Président en charge du Pole Compétition : Patrick Constant</a:t>
            </a:r>
          </a:p>
          <a:p>
            <a:pPr lvl="1"/>
            <a:r>
              <a:rPr lang="fr-FR" sz="1800" dirty="0"/>
              <a:t>Délégué du Collège des IRA : Thierry Tonnelier</a:t>
            </a:r>
          </a:p>
          <a:p>
            <a:pPr lvl="1"/>
            <a:r>
              <a:rPr lang="fr-FR" sz="1800" dirty="0"/>
              <a:t>Représentants des SCA : Éric Ramus et Florine Martin</a:t>
            </a:r>
          </a:p>
          <a:p>
            <a:pPr lvl="1"/>
            <a:r>
              <a:rPr lang="fr-FR" sz="1800" dirty="0"/>
              <a:t>Représentants des compétiteurs Île-de-France : Sylvie et Laurent de Beaucaron</a:t>
            </a:r>
          </a:p>
          <a:p>
            <a:pPr lvl="1"/>
            <a:endParaRPr lang="fr-FR" sz="1800" b="1" dirty="0"/>
          </a:p>
          <a:p>
            <a:r>
              <a:rPr lang="fr-FR" sz="1800" b="1" dirty="0">
                <a:solidFill>
                  <a:srgbClr val="002060"/>
                </a:solidFill>
              </a:rPr>
              <a:t>Présence de la CRA au sein des Collèges de la Commission Nationale Apnée</a:t>
            </a:r>
          </a:p>
          <a:p>
            <a:endParaRPr lang="fr-FR" sz="1800" dirty="0"/>
          </a:p>
          <a:p>
            <a:pPr lvl="1"/>
            <a:r>
              <a:rPr lang="fr-FR" sz="1800" dirty="0"/>
              <a:t>Collège des JFA2 : Henri-Pierre Maders (JFA2), Patrick Constant, Philippe Garnier et Marjolaine </a:t>
            </a:r>
            <a:r>
              <a:rPr lang="fr-FR" sz="1800" dirty="0" err="1"/>
              <a:t>Spiess</a:t>
            </a:r>
            <a:r>
              <a:rPr lang="fr-FR" sz="1800" dirty="0"/>
              <a:t> (JFA2s)</a:t>
            </a:r>
          </a:p>
          <a:p>
            <a:pPr lvl="1"/>
            <a:r>
              <a:rPr lang="fr-FR" sz="1800" dirty="0"/>
              <a:t>Collège des INA : Henri-Pierre Maders et Thierry Tonnelier (</a:t>
            </a:r>
            <a:r>
              <a:rPr lang="fr-FR" sz="1800" dirty="0" err="1"/>
              <a:t>INAs</a:t>
            </a:r>
            <a:r>
              <a:rPr lang="fr-FR" sz="1800" dirty="0"/>
              <a:t>)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0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Perspectives -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B260D-971C-B842-A695-3C6A963CF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176" y="1360417"/>
            <a:ext cx="5624357" cy="48165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2000" dirty="0"/>
              <a:t>7 octobre 2023 (Massy) : Apnéistes de sécurité – 25 personnes</a:t>
            </a:r>
          </a:p>
          <a:p>
            <a:r>
              <a:rPr lang="fr-FR" sz="2000" dirty="0"/>
              <a:t>21 au 27 octobre 2023 : Examen national MEF2 : </a:t>
            </a:r>
            <a:r>
              <a:rPr lang="fr-FR" sz="2000" b="1" dirty="0">
                <a:solidFill>
                  <a:srgbClr val="002060"/>
                </a:solidFill>
              </a:rPr>
              <a:t>2 candidats Île-de-France reçus </a:t>
            </a:r>
            <a:r>
              <a:rPr lang="fr-FR" sz="2000" dirty="0"/>
              <a:t>: Antonin </a:t>
            </a:r>
            <a:r>
              <a:rPr lang="fr-FR" sz="2000" dirty="0" err="1"/>
              <a:t>Duhomme</a:t>
            </a:r>
            <a:r>
              <a:rPr lang="fr-FR" sz="2000" dirty="0"/>
              <a:t> (major de promotion) et Larbi </a:t>
            </a:r>
            <a:r>
              <a:rPr lang="fr-FR" sz="2000" dirty="0" err="1"/>
              <a:t>Maalaoui</a:t>
            </a:r>
            <a:r>
              <a:rPr lang="fr-FR" sz="2000" dirty="0"/>
              <a:t> </a:t>
            </a:r>
          </a:p>
          <a:p>
            <a:r>
              <a:rPr lang="fr-FR" sz="2000" dirty="0"/>
              <a:t>8 &amp; 15 novembre 2023 : Tuteurs initiateurs</a:t>
            </a:r>
          </a:p>
          <a:p>
            <a:r>
              <a:rPr lang="fr-FR" sz="2000" dirty="0"/>
              <a:t>18 &amp; 19 novembre 2023 : Stage initial IE</a:t>
            </a:r>
          </a:p>
          <a:p>
            <a:r>
              <a:rPr lang="fr-FR" sz="2000" dirty="0"/>
              <a:t>22 &amp; 24 novembre 2023 : JFA1</a:t>
            </a:r>
          </a:p>
          <a:p>
            <a:r>
              <a:rPr lang="fr-FR" sz="2000" dirty="0"/>
              <a:t>25 novembre 2023 : Début du cursus AEEL</a:t>
            </a:r>
          </a:p>
          <a:p>
            <a:r>
              <a:rPr lang="fr-FR" sz="2000" dirty="0"/>
              <a:t>2 &amp; 3 décembre 2023 : Stage initial MEF1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A23B066-0976-4947-A424-732F7897A2DC}"/>
              </a:ext>
            </a:extLst>
          </p:cNvPr>
          <p:cNvSpPr txBox="1">
            <a:spLocks/>
          </p:cNvSpPr>
          <p:nvPr/>
        </p:nvSpPr>
        <p:spPr>
          <a:xfrm>
            <a:off x="6231469" y="1360417"/>
            <a:ext cx="5624357" cy="48165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12 janvier 2024 (Sarcelles) : Apnéistes de sécurité</a:t>
            </a:r>
          </a:p>
          <a:p>
            <a:r>
              <a:rPr lang="fr-FR" sz="2000" dirty="0"/>
              <a:t>22 janvier 2024 (Courbevoie) : Apnéistes de sécurité</a:t>
            </a:r>
          </a:p>
          <a:p>
            <a:r>
              <a:rPr lang="fr-FR" sz="2000" dirty="0"/>
              <a:t>30 &amp; 31 mars 2024 : Stage initial MEF2</a:t>
            </a:r>
          </a:p>
          <a:p>
            <a:r>
              <a:rPr lang="fr-FR" sz="2000" dirty="0"/>
              <a:t>17 &amp; 28 avril 2024 : Examen IE </a:t>
            </a:r>
          </a:p>
          <a:p>
            <a:r>
              <a:rPr lang="fr-FR" sz="2000" dirty="0"/>
              <a:t>1 juin et 8 &amp; 9 juin 2024 : Examen MEF1 (Session de printemps)</a:t>
            </a:r>
          </a:p>
          <a:p>
            <a:r>
              <a:rPr lang="fr-FR" sz="2000" dirty="0"/>
              <a:t>28 septembre et 5 &amp; 6 octobre 2024 : Examen MEF1 (Session d’automne)</a:t>
            </a:r>
          </a:p>
          <a:p>
            <a:r>
              <a:rPr lang="fr-FR" sz="2000" dirty="0"/>
              <a:t>Octobre 2024 : Examen national MEF2</a:t>
            </a:r>
          </a:p>
        </p:txBody>
      </p:sp>
    </p:spTree>
    <p:extLst>
      <p:ext uri="{BB962C8B-B14F-4D97-AF65-F5344CB8AC3E}">
        <p14:creationId xmlns:p14="http://schemas.microsoft.com/office/powerpoint/2010/main" val="20137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Perspectives - Compétitions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B260D-971C-B842-A695-3C6A963CF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176" y="1360417"/>
            <a:ext cx="11519646" cy="48165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002060"/>
                </a:solidFill>
              </a:rPr>
              <a:t>Dix compétitions </a:t>
            </a:r>
            <a:r>
              <a:rPr lang="fr-FR" sz="1800" dirty="0"/>
              <a:t>dont </a:t>
            </a:r>
            <a:r>
              <a:rPr lang="fr-FR" sz="1800" b="1" dirty="0">
                <a:solidFill>
                  <a:srgbClr val="002060"/>
                </a:solidFill>
              </a:rPr>
              <a:t>une manche de la Coupe de France </a:t>
            </a:r>
            <a:r>
              <a:rPr lang="fr-FR" sz="1800" dirty="0"/>
              <a:t>et un </a:t>
            </a:r>
            <a:r>
              <a:rPr lang="fr-FR" sz="1800" b="1" dirty="0">
                <a:solidFill>
                  <a:srgbClr val="002060"/>
                </a:solidFill>
              </a:rPr>
              <a:t>championnat régional en trois manches</a:t>
            </a:r>
          </a:p>
          <a:p>
            <a:endParaRPr lang="fr-FR" sz="1800" dirty="0"/>
          </a:p>
          <a:p>
            <a:pPr lvl="1"/>
            <a:r>
              <a:rPr lang="fr-FR" sz="1800" dirty="0"/>
              <a:t>12 novembre 2023 – Corbeil-Essonnes (91)</a:t>
            </a:r>
          </a:p>
          <a:p>
            <a:pPr lvl="1"/>
            <a:r>
              <a:rPr lang="fr-FR" sz="1800" dirty="0"/>
              <a:t>26 novembre 2023 – Clamart (92)</a:t>
            </a:r>
          </a:p>
          <a:p>
            <a:pPr lvl="1"/>
            <a:r>
              <a:rPr lang="fr-FR" sz="1800" dirty="0"/>
              <a:t>3 décembre 2023 – Le Chesnay (78)</a:t>
            </a:r>
          </a:p>
          <a:p>
            <a:pPr lvl="1"/>
            <a:r>
              <a:rPr lang="fr-FR" sz="1800" dirty="0"/>
              <a:t>7 janvier 2024 – Melun - Première manche du Championnat régional (77)</a:t>
            </a:r>
          </a:p>
          <a:p>
            <a:pPr lvl="1"/>
            <a:r>
              <a:rPr lang="fr-FR" sz="1800" b="1" dirty="0">
                <a:solidFill>
                  <a:srgbClr val="002060"/>
                </a:solidFill>
              </a:rPr>
              <a:t>14 janvier 2023 – Sarcelles – Deuxième manche de la Coupe de France (95)</a:t>
            </a:r>
          </a:p>
          <a:p>
            <a:pPr lvl="1"/>
            <a:r>
              <a:rPr lang="fr-FR" sz="1800" dirty="0"/>
              <a:t>4 février 2024 – Courbevoie - Deuxième manche du Championnat régional (92)</a:t>
            </a:r>
          </a:p>
          <a:p>
            <a:pPr lvl="1"/>
            <a:r>
              <a:rPr lang="fr-FR" sz="1800" dirty="0"/>
              <a:t>3 mars 2024 – Villeneuve Saint-Georges (94)</a:t>
            </a:r>
          </a:p>
          <a:p>
            <a:pPr lvl="1"/>
            <a:r>
              <a:rPr lang="fr-FR" sz="1800" dirty="0"/>
              <a:t>17 mars – Versailles - Troisième manche du Championnat régional (78)</a:t>
            </a:r>
          </a:p>
          <a:p>
            <a:pPr lvl="1"/>
            <a:r>
              <a:rPr lang="fr-FR" sz="1800" dirty="0"/>
              <a:t>30 mars 2024 – Mantes (78)</a:t>
            </a:r>
          </a:p>
          <a:p>
            <a:pPr lvl="1"/>
            <a:r>
              <a:rPr lang="fr-FR" sz="1800" dirty="0"/>
              <a:t>15 avril 2024 – Chatou (78)</a:t>
            </a:r>
          </a:p>
          <a:p>
            <a:pPr lvl="1"/>
            <a:endParaRPr lang="fr-FR" sz="1800" dirty="0"/>
          </a:p>
          <a:p>
            <a:r>
              <a:rPr lang="fr-FR" sz="1800" dirty="0"/>
              <a:t>Une assistance aux </a:t>
            </a:r>
            <a:r>
              <a:rPr lang="fr-FR" sz="1800" b="1" dirty="0">
                <a:solidFill>
                  <a:srgbClr val="002060"/>
                </a:solidFill>
              </a:rPr>
              <a:t>organisateurs de compétition </a:t>
            </a:r>
            <a:r>
              <a:rPr lang="fr-FR" sz="1800" dirty="0"/>
              <a:t>et une animation régionale dynamique des </a:t>
            </a:r>
            <a:r>
              <a:rPr lang="fr-FR" sz="1800" b="1" dirty="0">
                <a:solidFill>
                  <a:srgbClr val="002060"/>
                </a:solidFill>
              </a:rPr>
              <a:t>juges et apnéistes de sécurité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Perspectives – Collège des IRA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B260D-971C-B842-A695-3C6A963CF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176" y="1360417"/>
            <a:ext cx="5425646" cy="48165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2000" dirty="0"/>
              <a:t>Publication des Notes techniques n°2 &amp; n°3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Publication de la Newsletter </a:t>
            </a:r>
            <a:r>
              <a:rPr lang="fr-FR" sz="2000" dirty="0" err="1"/>
              <a:t>Hippoxia</a:t>
            </a:r>
            <a:r>
              <a:rPr lang="fr-FR" sz="2000" dirty="0"/>
              <a:t> n°2</a:t>
            </a:r>
          </a:p>
          <a:p>
            <a:endParaRPr lang="fr-FR" sz="2000" dirty="0"/>
          </a:p>
          <a:p>
            <a:r>
              <a:rPr lang="fr-FR" sz="2000" dirty="0"/>
              <a:t>Mise en ligne d’articles scientifiques de référence sur l’apnée</a:t>
            </a:r>
          </a:p>
          <a:p>
            <a:endParaRPr lang="fr-FR" sz="2000" dirty="0"/>
          </a:p>
          <a:p>
            <a:r>
              <a:rPr lang="fr-FR" sz="2000" dirty="0"/>
              <a:t>Mise à jour de la « </a:t>
            </a:r>
            <a:r>
              <a:rPr lang="fr-FR" sz="2000" i="1" dirty="0"/>
              <a:t>Bibliothèque de formation </a:t>
            </a:r>
            <a:r>
              <a:rPr lang="fr-FR" sz="2000" dirty="0"/>
              <a:t>» portant à ce jour uniquement sur les différents niveaux de pratique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17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745FDA-858B-E240-B39D-0BAE787FB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869" y="1360418"/>
            <a:ext cx="3403962" cy="48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1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E5B212-AD09-6C4C-AAAE-6BC0144E0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9" y="131876"/>
            <a:ext cx="999007" cy="1098323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4D1C89B-B90E-6E4A-B88D-030E75898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40" y="1338146"/>
            <a:ext cx="11604827" cy="4707053"/>
          </a:xfrm>
        </p:spPr>
        <p:txBody>
          <a:bodyPr vert="horz" lIns="90000" tIns="45720" rIns="91440" bIns="45720" rtlCol="0" anchor="ctr" anchorCtr="0"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7200" b="1" i="1" dirty="0">
                <a:solidFill>
                  <a:srgbClr val="002060"/>
                </a:solidFill>
              </a:rPr>
              <a:t>Merci</a:t>
            </a:r>
            <a:r>
              <a:rPr lang="fr-FR" sz="2000" i="1" dirty="0">
                <a:solidFill>
                  <a:srgbClr val="002060"/>
                </a:solidFill>
              </a:rPr>
              <a:t> </a:t>
            </a:r>
            <a:r>
              <a:rPr lang="fr-FR" sz="2000" i="1" dirty="0"/>
              <a:t>à vous toutes et à vous tous qui contribuez au développement de l’apnée en Ile-de-France 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2000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i="1" dirty="0">
                <a:solidFill>
                  <a:srgbClr val="002060"/>
                </a:solidFill>
              </a:rPr>
              <a:t>Au sein des clubs et Sociétés Commerciales Agrées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2000" i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i="1" dirty="0"/>
              <a:t>Présidents de club, responsables de section apnée, initiateurs, moniteurs MEF1, MEF2, juges, apnéistes de sécurité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2000" i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i="1" dirty="0">
                <a:solidFill>
                  <a:srgbClr val="002060"/>
                </a:solidFill>
              </a:rPr>
              <a:t>Au sein des Comités départementaux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2000" i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i="1" dirty="0"/>
              <a:t>Présidents des Comités départementaux et Présidents des Commissions Départementales Apnée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2000" i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i="1" dirty="0">
                <a:solidFill>
                  <a:srgbClr val="002060"/>
                </a:solidFill>
              </a:rPr>
              <a:t>Au sein du Comité Ile-de-France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2000" i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i="1" dirty="0"/>
              <a:t>Francis Merlo, Président du Comité régional Ile-de-France, les membres du Comité directeur régional, Jérôme </a:t>
            </a:r>
            <a:r>
              <a:rPr lang="fr-FR" sz="2000" i="1" dirty="0" err="1"/>
              <a:t>Hladky</a:t>
            </a:r>
            <a:r>
              <a:rPr lang="fr-FR" sz="2000" i="1" dirty="0"/>
              <a:t>, Conseiller Technique National, Marie, Natacha, Viviane et les membres de la Commission Régionale Apnée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0EC9C16A-63FC-A44F-8AC3-8571DC25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CC073011-99D7-564B-8EF3-74623C4A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Assemblée générale IDF</a:t>
            </a:r>
            <a:endParaRPr lang="fr-FR" dirty="0"/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81992F47-2CCA-954A-ADA7-1DD81C14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6E17F9-5C3D-1740-B416-3A7BF05820B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33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10ED5-EDC0-914A-AF26-83AAF3AEC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692"/>
            <a:ext cx="9144000" cy="1141866"/>
          </a:xfrm>
        </p:spPr>
        <p:txBody>
          <a:bodyPr anchor="ctr" anchorCtr="0"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Bilan de la saison 2022-2023</a:t>
            </a:r>
            <a:endParaRPr lang="fr-FR" sz="5400" dirty="0">
              <a:solidFill>
                <a:srgbClr val="00206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633C10-1F8D-F54F-BDC8-73093F9B46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32" y="809307"/>
            <a:ext cx="1332761" cy="1395273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C7784D-4825-6D41-8DEB-FA6DBE2A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5DD7CC-8DF9-6441-BDE4-5F127CB4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2C937D-3EDF-164B-85E5-8A68F3B2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14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A41C8-821F-0748-B908-1B3BDC60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146001"/>
            <a:ext cx="10502153" cy="1035029"/>
          </a:xfrm>
        </p:spPr>
        <p:txBody>
          <a:bodyPr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Faits marquants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8F223B-2F76-4B46-A370-031F9598C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71" y="1344706"/>
            <a:ext cx="11779715" cy="483225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Une saison riche de sept cursus de formation et dix compétitions</a:t>
            </a:r>
          </a:p>
          <a:p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Une saison marquée par la démission de la Présidente de la Commission, Sylvie Sicre Bellage, remplacée officiellement par le vice-Président, Henri-Pierre Maders à dater du 5 janvier 2023</a:t>
            </a:r>
          </a:p>
          <a:p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Sylvie Sicre Bellage nommée Présidente honoraire</a:t>
            </a:r>
          </a:p>
          <a:p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La mise en place d’une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organisation en 3 pôles de compétences</a:t>
            </a:r>
          </a:p>
          <a:p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/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 Pole Formation</a:t>
            </a:r>
          </a:p>
          <a:p>
            <a:pPr lvl="1"/>
            <a:r>
              <a:rPr lang="fr-FR" sz="2000" dirty="0">
                <a:effectLst/>
                <a:ea typeface="Times New Roman" panose="02020603050405020304" pitchFamily="18" charset="0"/>
              </a:rPr>
              <a:t>Le Pole Compétition</a:t>
            </a:r>
          </a:p>
          <a:p>
            <a:pPr lvl="1"/>
            <a:r>
              <a:rPr lang="fr-FR" sz="2000" dirty="0">
                <a:ea typeface="Times New Roman" panose="02020603050405020304" pitchFamily="18" charset="0"/>
              </a:rPr>
              <a:t>Le Pole Recherches et Développement</a:t>
            </a:r>
            <a:endParaRPr lang="fr-F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58DA96-E77E-5B49-8B21-E2CF8BA1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84B0D2-7D87-DA46-A39E-88CA1932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04CE3A-2B4E-7340-A596-D95F1624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50A9DB-9768-2544-A538-F4C69FFFC9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7535E2-3914-654D-AE0D-B8C52103B9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0" y="205613"/>
            <a:ext cx="1003126" cy="1035029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CBDECCC-13AC-434F-AB67-5EC61686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530B60D-D32D-6E49-931C-544AFDB9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EE64CE6-7D25-A34B-B7A4-0016272D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4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7391373-98D4-F846-9F35-7D31E784F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434" y="154265"/>
            <a:ext cx="1818396" cy="2258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3B2159F-F58C-3045-A187-FE582CCC7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307" y="2124859"/>
            <a:ext cx="1544364" cy="1848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674" name="Picture 2" descr="Aucune description de photo disponible.">
            <a:extLst>
              <a:ext uri="{FF2B5EF4-FFF2-40B4-BE49-F238E27FC236}">
                <a16:creationId xmlns:a16="http://schemas.microsoft.com/office/drawing/2014/main" id="{918C3E84-B4F1-C54E-B548-B1546CF8C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646" y="2561899"/>
            <a:ext cx="1394368" cy="17686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Aucune description de photo disponible.">
            <a:extLst>
              <a:ext uri="{FF2B5EF4-FFF2-40B4-BE49-F238E27FC236}">
                <a16:creationId xmlns:a16="http://schemas.microsoft.com/office/drawing/2014/main" id="{A8884BB6-BE9F-F940-8666-B4670BF53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83" y="2513921"/>
            <a:ext cx="1477628" cy="18301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Aucune description de photo disponible.">
            <a:extLst>
              <a:ext uri="{FF2B5EF4-FFF2-40B4-BE49-F238E27FC236}">
                <a16:creationId xmlns:a16="http://schemas.microsoft.com/office/drawing/2014/main" id="{FF828CF4-EAA4-F34F-ADE8-7722F1A6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74" y="2513921"/>
            <a:ext cx="1643135" cy="18301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Aucune description de photo disponible.">
            <a:extLst>
              <a:ext uri="{FF2B5EF4-FFF2-40B4-BE49-F238E27FC236}">
                <a16:creationId xmlns:a16="http://schemas.microsoft.com/office/drawing/2014/main" id="{D9D9D760-5937-A94F-AAA3-D8CCA94B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38" y="4420795"/>
            <a:ext cx="1754466" cy="21628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Aucune description de photo disponible.">
            <a:extLst>
              <a:ext uri="{FF2B5EF4-FFF2-40B4-BE49-F238E27FC236}">
                <a16:creationId xmlns:a16="http://schemas.microsoft.com/office/drawing/2014/main" id="{5046C226-5C64-0F4E-83B7-36CA98A9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23249"/>
            <a:ext cx="1646139" cy="18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Aucune description de photo disponible.">
            <a:extLst>
              <a:ext uri="{FF2B5EF4-FFF2-40B4-BE49-F238E27FC236}">
                <a16:creationId xmlns:a16="http://schemas.microsoft.com/office/drawing/2014/main" id="{FC5B2D9F-11FE-4D4D-8615-762667305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48" y="4431837"/>
            <a:ext cx="1646139" cy="19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 descr="Aucune description de photo disponible.">
            <a:extLst>
              <a:ext uri="{FF2B5EF4-FFF2-40B4-BE49-F238E27FC236}">
                <a16:creationId xmlns:a16="http://schemas.microsoft.com/office/drawing/2014/main" id="{A6FCB498-F627-BE41-9330-9CF6E683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9" y="1960924"/>
            <a:ext cx="1646139" cy="2012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Aucune description de photo disponible.">
            <a:extLst>
              <a:ext uri="{FF2B5EF4-FFF2-40B4-BE49-F238E27FC236}">
                <a16:creationId xmlns:a16="http://schemas.microsoft.com/office/drawing/2014/main" id="{F0E1479D-9201-F74A-A654-B3E86F1A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8" y="4040690"/>
            <a:ext cx="1715946" cy="2029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 descr="Aucune description de photo disponible.">
            <a:extLst>
              <a:ext uri="{FF2B5EF4-FFF2-40B4-BE49-F238E27FC236}">
                <a16:creationId xmlns:a16="http://schemas.microsoft.com/office/drawing/2014/main" id="{35BDA012-B799-9443-9609-4800F6350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679" y="2547853"/>
            <a:ext cx="1663229" cy="18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Picture 22" descr="Aucune description de photo disponible.">
            <a:extLst>
              <a:ext uri="{FF2B5EF4-FFF2-40B4-BE49-F238E27FC236}">
                <a16:creationId xmlns:a16="http://schemas.microsoft.com/office/drawing/2014/main" id="{F265BDFB-999B-DB4F-AE97-04578E69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370" y="163006"/>
            <a:ext cx="1536582" cy="183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Picture 24" descr="Aucune description de photo disponible.">
            <a:extLst>
              <a:ext uri="{FF2B5EF4-FFF2-40B4-BE49-F238E27FC236}">
                <a16:creationId xmlns:a16="http://schemas.microsoft.com/office/drawing/2014/main" id="{40D2B92B-4AFC-8E4D-A597-9C02C0CC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904" y="4252438"/>
            <a:ext cx="1659868" cy="16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Picture 26" descr="Aucune description de photo disponible.">
            <a:extLst>
              <a:ext uri="{FF2B5EF4-FFF2-40B4-BE49-F238E27FC236}">
                <a16:creationId xmlns:a16="http://schemas.microsoft.com/office/drawing/2014/main" id="{628C437E-0123-C445-BF68-69827DD9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20" y="2058998"/>
            <a:ext cx="1866802" cy="21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 descr="Une image contenant Visage humain, sourire, personne, habits&#10;&#10;Description générée automatiquement">
            <a:extLst>
              <a:ext uri="{FF2B5EF4-FFF2-40B4-BE49-F238E27FC236}">
                <a16:creationId xmlns:a16="http://schemas.microsoft.com/office/drawing/2014/main" id="{F8E31904-49D1-EC4E-A023-676367A2BF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0" y="4445468"/>
            <a:ext cx="2057400" cy="2230548"/>
          </a:xfrm>
          <a:prstGeom prst="rect">
            <a:avLst/>
          </a:prstGeom>
        </p:spPr>
      </p:pic>
      <p:pic>
        <p:nvPicPr>
          <p:cNvPr id="29" name="Image 28" descr="Une image contenant personne, Visage humain, sourire, habits&#10;&#10;Description générée automatiquement">
            <a:extLst>
              <a:ext uri="{FF2B5EF4-FFF2-40B4-BE49-F238E27FC236}">
                <a16:creationId xmlns:a16="http://schemas.microsoft.com/office/drawing/2014/main" id="{54333055-9BBF-C540-9C00-AFB5E6E828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54108" y="4472786"/>
            <a:ext cx="1925511" cy="2203230"/>
          </a:xfrm>
          <a:prstGeom prst="rect">
            <a:avLst/>
          </a:prstGeom>
        </p:spPr>
      </p:pic>
      <p:pic>
        <p:nvPicPr>
          <p:cNvPr id="32" name="Image 31" descr="Une image contenant personne, Visage humain, habits, homme&#10;&#10;Description générée automatiquement">
            <a:extLst>
              <a:ext uri="{FF2B5EF4-FFF2-40B4-BE49-F238E27FC236}">
                <a16:creationId xmlns:a16="http://schemas.microsoft.com/office/drawing/2014/main" id="{2AA5FEB2-AE64-044C-8721-7E1EC5BFAF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01402" y="721017"/>
            <a:ext cx="1818396" cy="1774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" descr="Aucune description de photo disponible.">
            <a:extLst>
              <a:ext uri="{FF2B5EF4-FFF2-40B4-BE49-F238E27FC236}">
                <a16:creationId xmlns:a16="http://schemas.microsoft.com/office/drawing/2014/main" id="{6EC3D05C-84FF-0247-922F-14BF5A65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48" y="163005"/>
            <a:ext cx="1416471" cy="18851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1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Faits marquants -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B260D-971C-B842-A695-3C6A963CF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175" y="1360417"/>
            <a:ext cx="5976489" cy="48165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Sept cursus de formation 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ont été organisés au profit des licenciés d’ Île-de-France et d’autres régions, tous animés par des cadres de la région.</a:t>
            </a:r>
          </a:p>
          <a:p>
            <a:endParaRPr lang="fr-FR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Cinq nouveaux MEF2 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Michel Chauvet (Major de promotion), Jean-Emmanuel Virenque, Géraud Buxerolles, Fabrice L'archevêque et Danny </a:t>
            </a:r>
            <a:r>
              <a:rPr lang="fr-F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Segui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endParaRPr lang="fr-FR" sz="2000" dirty="0">
              <a:effectLst/>
              <a:ea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Deux nouveaux INA stagiaires 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Henri-Pierre Maders et Thierry Tonnelier.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endParaRPr lang="fr-F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  <p:pic>
        <p:nvPicPr>
          <p:cNvPr id="11" name="Image 10" descr="Une image contenant texte, personne, habits, capture d’écran&#10;&#10;Description générée automatiquement">
            <a:extLst>
              <a:ext uri="{FF2B5EF4-FFF2-40B4-BE49-F238E27FC236}">
                <a16:creationId xmlns:a16="http://schemas.microsoft.com/office/drawing/2014/main" id="{65D3A711-DCE5-A84B-8426-448919EC9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568" y="1361986"/>
            <a:ext cx="5278699" cy="4814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930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Faits marquants -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B260D-971C-B842-A695-3C6A963CF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176" y="1360417"/>
            <a:ext cx="11519646" cy="48165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Cursus Moniteur fédéral 1</a:t>
            </a:r>
            <a:r>
              <a:rPr lang="fr-FR" sz="2000" b="1" baseline="30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ier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degré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Responsables cursus : Loïc Mahevas et Yves Le Boënnec.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Participants : 21 candidats au stage initial, 4 candidats validés à la session de juin, 7 à la session d’octobre.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Encadrants/intervenants : 18 cadres mobilisés, répartis entre sessions théoriques et milieu naturel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Cursus Initiateurs-Entraîneurs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Responsables du cursus : Marie Borel et Guillaume Salinier.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Participants : 48 candidats et 8 tuteurs au stage initial ; 44 candidats à l’examen, 43 validés.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Cursus Tuteurs Initiateurs-Entraîneurs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Responsables du cursus : Guillaume Saliner et Henri-Pierre Maders.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Participants : 25 tuteurs aux deux visioconférences.</a:t>
            </a:r>
            <a:endParaRPr lang="fr-F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8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Faits marquants - Formation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483D41-5A1D-FD42-A11C-4D16F90A6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271" y="1360417"/>
            <a:ext cx="11694551" cy="48165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Cursus Apnéistes Expert en eau Libre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Responsables du cursus : Jean-Emmanuel et Michel.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</a:rPr>
              <a:t>Participants : 13 inscrits, 7 brevetés sur 2 sites : Ustica et Porquerolles.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Cursus Juge fédéral 1</a:t>
            </a:r>
            <a:r>
              <a:rPr lang="fr-FR" sz="2000" b="1" baseline="30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ier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 degré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Responsables du cursus : Henri-Pierre Maders, Patrick Constant, Philippe Garnier et Marjolaine </a:t>
            </a:r>
            <a:r>
              <a:rPr lang="fr-F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Spiess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Participants : 7 candidats.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Entraînement des Apnéistes de sécurité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Responsable du cursus : Danny </a:t>
            </a:r>
            <a:r>
              <a:rPr lang="fr-F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Segui</a:t>
            </a: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 Patrick Constant, Philippe Garnier et Marjolaine </a:t>
            </a:r>
            <a:r>
              <a:rPr lang="fr-F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Spiess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Participants : 25 (Clamart), 20 (Sarcelles).</a:t>
            </a: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Cursus Moniteur fédéral 2</a:t>
            </a:r>
            <a:r>
              <a:rPr lang="fr-FR" sz="2000" b="1" baseline="30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ième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degré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Stage initial régional (avril 2023) : 14 participants.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Animation : Sébastien Léon et Stéphane Caumartin (INA).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fr-F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Examen national (octobre 2022) : 12 candidats, 10 brevetés dont les 5 IDF.</a:t>
            </a:r>
            <a:endParaRPr lang="fr-FR" sz="20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3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Faits marquants - Compétitions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483D41-5A1D-FD42-A11C-4D16F90A6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271" y="1360417"/>
            <a:ext cx="8211547" cy="481654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fr-FR" sz="2000" dirty="0">
                <a:effectLst/>
                <a:ea typeface="Times New Roman" panose="02020603050405020304" pitchFamily="18" charset="0"/>
              </a:rPr>
              <a:t>Un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championnat régional en 3 manches 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et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sept compétitions sélectives et ludiques 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organisées au profit des franciliens et d’athlètes d’autres régions, notamment Bretagne, Hauts de France, Centre et Normandie.</a:t>
            </a:r>
          </a:p>
          <a:p>
            <a:endParaRPr lang="fr-FR" sz="2000" dirty="0">
              <a:effectLst/>
              <a:ea typeface="Times New Roman" panose="02020603050405020304" pitchFamily="18" charset="0"/>
            </a:endParaRP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Une grande implication de nombreux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juges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,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apnéistes de sécurité 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et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bénévoles 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Île-de-France.</a:t>
            </a:r>
          </a:p>
          <a:p>
            <a:endParaRPr lang="fr-FR" sz="2000" dirty="0">
              <a:effectLst/>
              <a:ea typeface="Times New Roman" panose="02020603050405020304" pitchFamily="18" charset="0"/>
            </a:endParaRP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Une participation d’athlètes et de juges Île-de-France aux manches de Coupe de France et au Championnat de France piscine les 6 et 7 mai 2023.</a:t>
            </a:r>
          </a:p>
          <a:p>
            <a:endParaRPr lang="fr-FR" sz="2000" dirty="0">
              <a:effectLst/>
              <a:ea typeface="Times New Roman" panose="02020603050405020304" pitchFamily="18" charset="0"/>
            </a:endParaRP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De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très bons résultats pour les athlètes franciliens 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au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Championnat de France en mai 2023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et au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Championnat du monde au Koweït en mai 2023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fr-FR" sz="2000" dirty="0">
              <a:ea typeface="Times New Roman" panose="02020603050405020304" pitchFamily="18" charset="0"/>
            </a:endParaRP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Un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nouveau JFA2 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(Henri-Pierre Maders) et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trois nouveaux JFA2 stagiaires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(Patrick Constant, Philippe Garnier et Marjolaine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Spiess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).</a:t>
            </a:r>
            <a:endParaRPr lang="fr-FR" sz="20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  <p:pic>
        <p:nvPicPr>
          <p:cNvPr id="9" name="Image 8" descr="Une image contenant texte, habits, sourire, Visage humain&#10;&#10;Description générée automatiquement">
            <a:extLst>
              <a:ext uri="{FF2B5EF4-FFF2-40B4-BE49-F238E27FC236}">
                <a16:creationId xmlns:a16="http://schemas.microsoft.com/office/drawing/2014/main" id="{C49DE0D6-6169-4746-960D-6C3D1B392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250" y="1360417"/>
            <a:ext cx="3271979" cy="4816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096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827F8-A254-144C-AF88-9F4D081F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46001"/>
            <a:ext cx="10403540" cy="103502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Faits marquants - Compétitions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483D41-5A1D-FD42-A11C-4D16F90A6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271" y="1360417"/>
            <a:ext cx="11694551" cy="481654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000" dirty="0"/>
              <a:t>11 décembre 2022 - Paris.</a:t>
            </a: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15 janvier 2023 - Sarcelles - Première manche du Championnat régional.</a:t>
            </a: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29 janvier 2023 - Le Chesnay-Rocquencourt.</a:t>
            </a: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5 février 2023 - Villeneuve Saint Georges - Quatrième championnat départemental.</a:t>
            </a: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12 février 2023 - Versailles - Deuxième manche du championnat régional.</a:t>
            </a: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5 mars 2023 - Melun.</a:t>
            </a: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12 mars 2023 - Corbeil-Essonnes - Challenge ludique.</a:t>
            </a:r>
          </a:p>
          <a:p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26 mars 2023 - Saint-Germain en Laye - Troisième manche du championnat régional.</a:t>
            </a: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1 avril 2023 - Mantes.</a:t>
            </a:r>
          </a:p>
          <a:p>
            <a:r>
              <a:rPr lang="fr-FR" sz="2000" dirty="0">
                <a:effectLst/>
                <a:ea typeface="Times New Roman" panose="02020603050405020304" pitchFamily="18" charset="0"/>
              </a:rPr>
              <a:t>16 avril 2023 - Chatou - Trophée ludique.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CD9B-AD0B-D649-9166-14369792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08/10/2022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EBF1-E2C7-E64E-A504-3F54ED6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IDF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B8D79-58E0-E64A-BB3A-A0B274D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17F9-5C3D-1740-B416-3A7BF05820BB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692FF6-B080-2248-ABEC-1C283D39A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" y="146001"/>
            <a:ext cx="1003126" cy="10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5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1536</Words>
  <Application>Microsoft Macintosh PowerPoint</Application>
  <PresentationFormat>Grand écran</PresentationFormat>
  <Paragraphs>212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Thème Office</vt:lpstr>
      <vt:lpstr>Commission Régionale Apnée</vt:lpstr>
      <vt:lpstr>Bilan de la saison 2022-2023</vt:lpstr>
      <vt:lpstr>Faits marquants</vt:lpstr>
      <vt:lpstr>Présentation PowerPoint</vt:lpstr>
      <vt:lpstr>Faits marquants - Formation</vt:lpstr>
      <vt:lpstr>Faits marquants - Formation</vt:lpstr>
      <vt:lpstr>Faits marquants - Formation</vt:lpstr>
      <vt:lpstr>Faits marquants - Compétitions</vt:lpstr>
      <vt:lpstr>Faits marquants - Compétitions</vt:lpstr>
      <vt:lpstr>Faits marquants – Collèges des IRA</vt:lpstr>
      <vt:lpstr>Faits marquants - Communication</vt:lpstr>
      <vt:lpstr>Faites marquants - Divers</vt:lpstr>
      <vt:lpstr>Perspectives saison 2023-2024</vt:lpstr>
      <vt:lpstr>Perspectives</vt:lpstr>
      <vt:lpstr>Perspectives - Formation</vt:lpstr>
      <vt:lpstr>Perspectives - Compétitions</vt:lpstr>
      <vt:lpstr>Perspectives – Collège des IRA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Régionale Apnée</dc:title>
  <dc:creator>Henri Pierre Maders</dc:creator>
  <cp:lastModifiedBy>Henri Pierre Maders</cp:lastModifiedBy>
  <cp:revision>41</cp:revision>
  <dcterms:created xsi:type="dcterms:W3CDTF">2022-07-04T11:22:32Z</dcterms:created>
  <dcterms:modified xsi:type="dcterms:W3CDTF">2023-10-31T16:28:36Z</dcterms:modified>
</cp:coreProperties>
</file>