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6" r:id="rId3"/>
    <p:sldId id="273" r:id="rId4"/>
    <p:sldId id="258" r:id="rId5"/>
    <p:sldId id="262" r:id="rId6"/>
    <p:sldId id="263" r:id="rId7"/>
    <p:sldId id="264" r:id="rId8"/>
    <p:sldId id="278" r:id="rId9"/>
    <p:sldId id="259" r:id="rId10"/>
    <p:sldId id="265" r:id="rId11"/>
    <p:sldId id="267" r:id="rId12"/>
    <p:sldId id="277" r:id="rId13"/>
    <p:sldId id="266" r:id="rId14"/>
    <p:sldId id="268" r:id="rId15"/>
    <p:sldId id="260" r:id="rId16"/>
    <p:sldId id="269" r:id="rId17"/>
    <p:sldId id="275" r:id="rId18"/>
    <p:sldId id="270" r:id="rId19"/>
    <p:sldId id="279" r:id="rId20"/>
    <p:sldId id="271" r:id="rId21"/>
    <p:sldId id="274" r:id="rId22"/>
    <p:sldId id="282" r:id="rId23"/>
    <p:sldId id="283" r:id="rId24"/>
    <p:sldId id="284"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52" d="100"/>
          <a:sy n="52" d="100"/>
        </p:scale>
        <p:origin x="108"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62192E-E956-4584-AF3D-5510D861981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0CF1B52-53A4-45F1-8ECD-E47A0B7EA3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33F7B47-9492-4336-ADED-87902025BB4A}"/>
              </a:ext>
            </a:extLst>
          </p:cNvPr>
          <p:cNvSpPr>
            <a:spLocks noGrp="1"/>
          </p:cNvSpPr>
          <p:nvPr>
            <p:ph type="dt" sz="half" idx="10"/>
          </p:nvPr>
        </p:nvSpPr>
        <p:spPr/>
        <p:txBody>
          <a:bodyPr/>
          <a:lstStyle/>
          <a:p>
            <a:fld id="{8390FA41-5D8C-423B-925C-CAE44A0E2539}" type="datetimeFigureOut">
              <a:rPr lang="fr-FR" smtClean="0"/>
              <a:t>29/09/2021</a:t>
            </a:fld>
            <a:endParaRPr lang="fr-FR"/>
          </a:p>
        </p:txBody>
      </p:sp>
      <p:sp>
        <p:nvSpPr>
          <p:cNvPr id="5" name="Espace réservé du pied de page 4">
            <a:extLst>
              <a:ext uri="{FF2B5EF4-FFF2-40B4-BE49-F238E27FC236}">
                <a16:creationId xmlns:a16="http://schemas.microsoft.com/office/drawing/2014/main" id="{B3FF602E-6F28-4F7A-841D-91810AD2275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8C39447-CABD-4EB3-AFAB-3C5400D436B4}"/>
              </a:ext>
            </a:extLst>
          </p:cNvPr>
          <p:cNvSpPr>
            <a:spLocks noGrp="1"/>
          </p:cNvSpPr>
          <p:nvPr>
            <p:ph type="sldNum" sz="quarter" idx="12"/>
          </p:nvPr>
        </p:nvSpPr>
        <p:spPr/>
        <p:txBody>
          <a:bodyPr/>
          <a:lstStyle/>
          <a:p>
            <a:fld id="{45717F12-E864-46AA-B24A-70F7C0A43FB8}" type="slidenum">
              <a:rPr lang="fr-FR" smtClean="0"/>
              <a:t>‹N°›</a:t>
            </a:fld>
            <a:endParaRPr lang="fr-FR"/>
          </a:p>
        </p:txBody>
      </p:sp>
    </p:spTree>
    <p:extLst>
      <p:ext uri="{BB962C8B-B14F-4D97-AF65-F5344CB8AC3E}">
        <p14:creationId xmlns:p14="http://schemas.microsoft.com/office/powerpoint/2010/main" val="2727863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17E91E-A56F-4006-BF35-F6BD3CC29D2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F033069-FF76-4E13-9E4B-3A1711BC066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8BDE39B-B1DF-423F-B7B1-4E54DD42C200}"/>
              </a:ext>
            </a:extLst>
          </p:cNvPr>
          <p:cNvSpPr>
            <a:spLocks noGrp="1"/>
          </p:cNvSpPr>
          <p:nvPr>
            <p:ph type="dt" sz="half" idx="10"/>
          </p:nvPr>
        </p:nvSpPr>
        <p:spPr/>
        <p:txBody>
          <a:bodyPr/>
          <a:lstStyle/>
          <a:p>
            <a:fld id="{8390FA41-5D8C-423B-925C-CAE44A0E2539}" type="datetimeFigureOut">
              <a:rPr lang="fr-FR" smtClean="0"/>
              <a:t>29/09/2021</a:t>
            </a:fld>
            <a:endParaRPr lang="fr-FR"/>
          </a:p>
        </p:txBody>
      </p:sp>
      <p:sp>
        <p:nvSpPr>
          <p:cNvPr id="5" name="Espace réservé du pied de page 4">
            <a:extLst>
              <a:ext uri="{FF2B5EF4-FFF2-40B4-BE49-F238E27FC236}">
                <a16:creationId xmlns:a16="http://schemas.microsoft.com/office/drawing/2014/main" id="{35F8A735-1A7C-41AD-AF32-1BF75EE84D9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D3F02EA-582C-4768-BBBD-1BD34F6FA0B4}"/>
              </a:ext>
            </a:extLst>
          </p:cNvPr>
          <p:cNvSpPr>
            <a:spLocks noGrp="1"/>
          </p:cNvSpPr>
          <p:nvPr>
            <p:ph type="sldNum" sz="quarter" idx="12"/>
          </p:nvPr>
        </p:nvSpPr>
        <p:spPr/>
        <p:txBody>
          <a:bodyPr/>
          <a:lstStyle/>
          <a:p>
            <a:fld id="{45717F12-E864-46AA-B24A-70F7C0A43FB8}" type="slidenum">
              <a:rPr lang="fr-FR" smtClean="0"/>
              <a:t>‹N°›</a:t>
            </a:fld>
            <a:endParaRPr lang="fr-FR"/>
          </a:p>
        </p:txBody>
      </p:sp>
    </p:spTree>
    <p:extLst>
      <p:ext uri="{BB962C8B-B14F-4D97-AF65-F5344CB8AC3E}">
        <p14:creationId xmlns:p14="http://schemas.microsoft.com/office/powerpoint/2010/main" val="3653799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0E86A93-58D7-49C6-93B0-37890909AD3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818A45D-1A61-469C-B002-EE66B5C3088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491F2B5-98D5-4847-A233-C1DE366A36D8}"/>
              </a:ext>
            </a:extLst>
          </p:cNvPr>
          <p:cNvSpPr>
            <a:spLocks noGrp="1"/>
          </p:cNvSpPr>
          <p:nvPr>
            <p:ph type="dt" sz="half" idx="10"/>
          </p:nvPr>
        </p:nvSpPr>
        <p:spPr/>
        <p:txBody>
          <a:bodyPr/>
          <a:lstStyle/>
          <a:p>
            <a:fld id="{8390FA41-5D8C-423B-925C-CAE44A0E2539}" type="datetimeFigureOut">
              <a:rPr lang="fr-FR" smtClean="0"/>
              <a:t>29/09/2021</a:t>
            </a:fld>
            <a:endParaRPr lang="fr-FR"/>
          </a:p>
        </p:txBody>
      </p:sp>
      <p:sp>
        <p:nvSpPr>
          <p:cNvPr id="5" name="Espace réservé du pied de page 4">
            <a:extLst>
              <a:ext uri="{FF2B5EF4-FFF2-40B4-BE49-F238E27FC236}">
                <a16:creationId xmlns:a16="http://schemas.microsoft.com/office/drawing/2014/main" id="{06A1D9BE-1F0D-4C55-B980-ADB05B3E5DE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687400C-3AFD-4301-8D51-2FA918FC1979}"/>
              </a:ext>
            </a:extLst>
          </p:cNvPr>
          <p:cNvSpPr>
            <a:spLocks noGrp="1"/>
          </p:cNvSpPr>
          <p:nvPr>
            <p:ph type="sldNum" sz="quarter" idx="12"/>
          </p:nvPr>
        </p:nvSpPr>
        <p:spPr/>
        <p:txBody>
          <a:bodyPr/>
          <a:lstStyle/>
          <a:p>
            <a:fld id="{45717F12-E864-46AA-B24A-70F7C0A43FB8}" type="slidenum">
              <a:rPr lang="fr-FR" smtClean="0"/>
              <a:t>‹N°›</a:t>
            </a:fld>
            <a:endParaRPr lang="fr-FR"/>
          </a:p>
        </p:txBody>
      </p:sp>
    </p:spTree>
    <p:extLst>
      <p:ext uri="{BB962C8B-B14F-4D97-AF65-F5344CB8AC3E}">
        <p14:creationId xmlns:p14="http://schemas.microsoft.com/office/powerpoint/2010/main" val="2260271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72774E-8581-416B-A49D-CA9B8C521ED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070312A-D274-4C4A-B2A2-DA39B5FAFCB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2DE1D71-17D3-4F88-BC34-BDCAF52EDAB2}"/>
              </a:ext>
            </a:extLst>
          </p:cNvPr>
          <p:cNvSpPr>
            <a:spLocks noGrp="1"/>
          </p:cNvSpPr>
          <p:nvPr>
            <p:ph type="dt" sz="half" idx="10"/>
          </p:nvPr>
        </p:nvSpPr>
        <p:spPr/>
        <p:txBody>
          <a:bodyPr/>
          <a:lstStyle/>
          <a:p>
            <a:fld id="{8390FA41-5D8C-423B-925C-CAE44A0E2539}" type="datetimeFigureOut">
              <a:rPr lang="fr-FR" smtClean="0"/>
              <a:t>29/09/2021</a:t>
            </a:fld>
            <a:endParaRPr lang="fr-FR"/>
          </a:p>
        </p:txBody>
      </p:sp>
      <p:sp>
        <p:nvSpPr>
          <p:cNvPr id="5" name="Espace réservé du pied de page 4">
            <a:extLst>
              <a:ext uri="{FF2B5EF4-FFF2-40B4-BE49-F238E27FC236}">
                <a16:creationId xmlns:a16="http://schemas.microsoft.com/office/drawing/2014/main" id="{89FA71AE-E203-4925-8115-F7A126224B2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0469070-B40B-49D9-AE6F-B865E20E1114}"/>
              </a:ext>
            </a:extLst>
          </p:cNvPr>
          <p:cNvSpPr>
            <a:spLocks noGrp="1"/>
          </p:cNvSpPr>
          <p:nvPr>
            <p:ph type="sldNum" sz="quarter" idx="12"/>
          </p:nvPr>
        </p:nvSpPr>
        <p:spPr/>
        <p:txBody>
          <a:bodyPr/>
          <a:lstStyle/>
          <a:p>
            <a:fld id="{45717F12-E864-46AA-B24A-70F7C0A43FB8}" type="slidenum">
              <a:rPr lang="fr-FR" smtClean="0"/>
              <a:t>‹N°›</a:t>
            </a:fld>
            <a:endParaRPr lang="fr-FR"/>
          </a:p>
        </p:txBody>
      </p:sp>
    </p:spTree>
    <p:extLst>
      <p:ext uri="{BB962C8B-B14F-4D97-AF65-F5344CB8AC3E}">
        <p14:creationId xmlns:p14="http://schemas.microsoft.com/office/powerpoint/2010/main" val="3180081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0FC761-2F9B-415B-B901-A8C27F9D6C5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7E99D9C-AAB8-4B1D-B852-650A4395EC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A474C98-CE9D-4072-BBA1-5D01DEB5CEEA}"/>
              </a:ext>
            </a:extLst>
          </p:cNvPr>
          <p:cNvSpPr>
            <a:spLocks noGrp="1"/>
          </p:cNvSpPr>
          <p:nvPr>
            <p:ph type="dt" sz="half" idx="10"/>
          </p:nvPr>
        </p:nvSpPr>
        <p:spPr/>
        <p:txBody>
          <a:bodyPr/>
          <a:lstStyle/>
          <a:p>
            <a:fld id="{8390FA41-5D8C-423B-925C-CAE44A0E2539}" type="datetimeFigureOut">
              <a:rPr lang="fr-FR" smtClean="0"/>
              <a:t>29/09/2021</a:t>
            </a:fld>
            <a:endParaRPr lang="fr-FR"/>
          </a:p>
        </p:txBody>
      </p:sp>
      <p:sp>
        <p:nvSpPr>
          <p:cNvPr id="5" name="Espace réservé du pied de page 4">
            <a:extLst>
              <a:ext uri="{FF2B5EF4-FFF2-40B4-BE49-F238E27FC236}">
                <a16:creationId xmlns:a16="http://schemas.microsoft.com/office/drawing/2014/main" id="{675387F9-8DBB-44AD-97E0-60ACCB050D0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FACADF6-2B15-407B-855C-473CE6EE1F85}"/>
              </a:ext>
            </a:extLst>
          </p:cNvPr>
          <p:cNvSpPr>
            <a:spLocks noGrp="1"/>
          </p:cNvSpPr>
          <p:nvPr>
            <p:ph type="sldNum" sz="quarter" idx="12"/>
          </p:nvPr>
        </p:nvSpPr>
        <p:spPr/>
        <p:txBody>
          <a:bodyPr/>
          <a:lstStyle/>
          <a:p>
            <a:fld id="{45717F12-E864-46AA-B24A-70F7C0A43FB8}" type="slidenum">
              <a:rPr lang="fr-FR" smtClean="0"/>
              <a:t>‹N°›</a:t>
            </a:fld>
            <a:endParaRPr lang="fr-FR"/>
          </a:p>
        </p:txBody>
      </p:sp>
    </p:spTree>
    <p:extLst>
      <p:ext uri="{BB962C8B-B14F-4D97-AF65-F5344CB8AC3E}">
        <p14:creationId xmlns:p14="http://schemas.microsoft.com/office/powerpoint/2010/main" val="1338636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0B0AF2-7A0E-4920-8A67-6C7FF849A92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B844E55-FE4D-462F-8B24-02759E1693B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53F78E6-9EDB-460E-ABB9-70D38E101A9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DBB4869-1009-4DC4-A6C7-F95161024BD2}"/>
              </a:ext>
            </a:extLst>
          </p:cNvPr>
          <p:cNvSpPr>
            <a:spLocks noGrp="1"/>
          </p:cNvSpPr>
          <p:nvPr>
            <p:ph type="dt" sz="half" idx="10"/>
          </p:nvPr>
        </p:nvSpPr>
        <p:spPr/>
        <p:txBody>
          <a:bodyPr/>
          <a:lstStyle/>
          <a:p>
            <a:fld id="{8390FA41-5D8C-423B-925C-CAE44A0E2539}" type="datetimeFigureOut">
              <a:rPr lang="fr-FR" smtClean="0"/>
              <a:t>29/09/2021</a:t>
            </a:fld>
            <a:endParaRPr lang="fr-FR"/>
          </a:p>
        </p:txBody>
      </p:sp>
      <p:sp>
        <p:nvSpPr>
          <p:cNvPr id="6" name="Espace réservé du pied de page 5">
            <a:extLst>
              <a:ext uri="{FF2B5EF4-FFF2-40B4-BE49-F238E27FC236}">
                <a16:creationId xmlns:a16="http://schemas.microsoft.com/office/drawing/2014/main" id="{3BA0847C-D377-42D1-A83B-C622D942042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4958F71-C5F9-4257-A68F-60B399F0A7EE}"/>
              </a:ext>
            </a:extLst>
          </p:cNvPr>
          <p:cNvSpPr>
            <a:spLocks noGrp="1"/>
          </p:cNvSpPr>
          <p:nvPr>
            <p:ph type="sldNum" sz="quarter" idx="12"/>
          </p:nvPr>
        </p:nvSpPr>
        <p:spPr/>
        <p:txBody>
          <a:bodyPr/>
          <a:lstStyle/>
          <a:p>
            <a:fld id="{45717F12-E864-46AA-B24A-70F7C0A43FB8}" type="slidenum">
              <a:rPr lang="fr-FR" smtClean="0"/>
              <a:t>‹N°›</a:t>
            </a:fld>
            <a:endParaRPr lang="fr-FR"/>
          </a:p>
        </p:txBody>
      </p:sp>
    </p:spTree>
    <p:extLst>
      <p:ext uri="{BB962C8B-B14F-4D97-AF65-F5344CB8AC3E}">
        <p14:creationId xmlns:p14="http://schemas.microsoft.com/office/powerpoint/2010/main" val="3371593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E84D0A-74E3-49D8-BF1A-864D74BF087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41AA2DC-8F04-40ED-80B7-41BE73D0AC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7827919-180A-494E-AEE9-B55B95A2EAA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98F0339-F096-4AD9-8B26-943350EA0F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A01A4BA-E6D5-4ED2-B932-987FDD64254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38A40F8-5991-4672-B2DA-94813096F838}"/>
              </a:ext>
            </a:extLst>
          </p:cNvPr>
          <p:cNvSpPr>
            <a:spLocks noGrp="1"/>
          </p:cNvSpPr>
          <p:nvPr>
            <p:ph type="dt" sz="half" idx="10"/>
          </p:nvPr>
        </p:nvSpPr>
        <p:spPr/>
        <p:txBody>
          <a:bodyPr/>
          <a:lstStyle/>
          <a:p>
            <a:fld id="{8390FA41-5D8C-423B-925C-CAE44A0E2539}" type="datetimeFigureOut">
              <a:rPr lang="fr-FR" smtClean="0"/>
              <a:t>29/09/2021</a:t>
            </a:fld>
            <a:endParaRPr lang="fr-FR"/>
          </a:p>
        </p:txBody>
      </p:sp>
      <p:sp>
        <p:nvSpPr>
          <p:cNvPr id="8" name="Espace réservé du pied de page 7">
            <a:extLst>
              <a:ext uri="{FF2B5EF4-FFF2-40B4-BE49-F238E27FC236}">
                <a16:creationId xmlns:a16="http://schemas.microsoft.com/office/drawing/2014/main" id="{E73C691F-DD95-4166-AE3B-28578780E10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5898513-27C0-45FE-8B55-DAC4D79CD933}"/>
              </a:ext>
            </a:extLst>
          </p:cNvPr>
          <p:cNvSpPr>
            <a:spLocks noGrp="1"/>
          </p:cNvSpPr>
          <p:nvPr>
            <p:ph type="sldNum" sz="quarter" idx="12"/>
          </p:nvPr>
        </p:nvSpPr>
        <p:spPr/>
        <p:txBody>
          <a:bodyPr/>
          <a:lstStyle/>
          <a:p>
            <a:fld id="{45717F12-E864-46AA-B24A-70F7C0A43FB8}" type="slidenum">
              <a:rPr lang="fr-FR" smtClean="0"/>
              <a:t>‹N°›</a:t>
            </a:fld>
            <a:endParaRPr lang="fr-FR"/>
          </a:p>
        </p:txBody>
      </p:sp>
    </p:spTree>
    <p:extLst>
      <p:ext uri="{BB962C8B-B14F-4D97-AF65-F5344CB8AC3E}">
        <p14:creationId xmlns:p14="http://schemas.microsoft.com/office/powerpoint/2010/main" val="2878457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9F386B-F97E-4E1B-B628-C53788F0B27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986B169-67E4-4470-8912-D80B624BA9E5}"/>
              </a:ext>
            </a:extLst>
          </p:cNvPr>
          <p:cNvSpPr>
            <a:spLocks noGrp="1"/>
          </p:cNvSpPr>
          <p:nvPr>
            <p:ph type="dt" sz="half" idx="10"/>
          </p:nvPr>
        </p:nvSpPr>
        <p:spPr/>
        <p:txBody>
          <a:bodyPr/>
          <a:lstStyle/>
          <a:p>
            <a:fld id="{8390FA41-5D8C-423B-925C-CAE44A0E2539}" type="datetimeFigureOut">
              <a:rPr lang="fr-FR" smtClean="0"/>
              <a:t>29/09/2021</a:t>
            </a:fld>
            <a:endParaRPr lang="fr-FR"/>
          </a:p>
        </p:txBody>
      </p:sp>
      <p:sp>
        <p:nvSpPr>
          <p:cNvPr id="4" name="Espace réservé du pied de page 3">
            <a:extLst>
              <a:ext uri="{FF2B5EF4-FFF2-40B4-BE49-F238E27FC236}">
                <a16:creationId xmlns:a16="http://schemas.microsoft.com/office/drawing/2014/main" id="{ABEADC7A-42FF-42F1-874E-1C0B1B01E85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A33BBED-27C2-46B3-BCAE-0603405A4286}"/>
              </a:ext>
            </a:extLst>
          </p:cNvPr>
          <p:cNvSpPr>
            <a:spLocks noGrp="1"/>
          </p:cNvSpPr>
          <p:nvPr>
            <p:ph type="sldNum" sz="quarter" idx="12"/>
          </p:nvPr>
        </p:nvSpPr>
        <p:spPr/>
        <p:txBody>
          <a:bodyPr/>
          <a:lstStyle/>
          <a:p>
            <a:fld id="{45717F12-E864-46AA-B24A-70F7C0A43FB8}" type="slidenum">
              <a:rPr lang="fr-FR" smtClean="0"/>
              <a:t>‹N°›</a:t>
            </a:fld>
            <a:endParaRPr lang="fr-FR"/>
          </a:p>
        </p:txBody>
      </p:sp>
    </p:spTree>
    <p:extLst>
      <p:ext uri="{BB962C8B-B14F-4D97-AF65-F5344CB8AC3E}">
        <p14:creationId xmlns:p14="http://schemas.microsoft.com/office/powerpoint/2010/main" val="3962611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792E7B8-AEDD-4872-8490-4BCA14ECD4AA}"/>
              </a:ext>
            </a:extLst>
          </p:cNvPr>
          <p:cNvSpPr>
            <a:spLocks noGrp="1"/>
          </p:cNvSpPr>
          <p:nvPr>
            <p:ph type="dt" sz="half" idx="10"/>
          </p:nvPr>
        </p:nvSpPr>
        <p:spPr/>
        <p:txBody>
          <a:bodyPr/>
          <a:lstStyle/>
          <a:p>
            <a:fld id="{8390FA41-5D8C-423B-925C-CAE44A0E2539}" type="datetimeFigureOut">
              <a:rPr lang="fr-FR" smtClean="0"/>
              <a:t>29/09/2021</a:t>
            </a:fld>
            <a:endParaRPr lang="fr-FR"/>
          </a:p>
        </p:txBody>
      </p:sp>
      <p:sp>
        <p:nvSpPr>
          <p:cNvPr id="3" name="Espace réservé du pied de page 2">
            <a:extLst>
              <a:ext uri="{FF2B5EF4-FFF2-40B4-BE49-F238E27FC236}">
                <a16:creationId xmlns:a16="http://schemas.microsoft.com/office/drawing/2014/main" id="{7BB3B933-99AE-4017-A025-A3740484718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02A961E-60AA-44F8-9D77-779A55166DBB}"/>
              </a:ext>
            </a:extLst>
          </p:cNvPr>
          <p:cNvSpPr>
            <a:spLocks noGrp="1"/>
          </p:cNvSpPr>
          <p:nvPr>
            <p:ph type="sldNum" sz="quarter" idx="12"/>
          </p:nvPr>
        </p:nvSpPr>
        <p:spPr/>
        <p:txBody>
          <a:bodyPr/>
          <a:lstStyle/>
          <a:p>
            <a:fld id="{45717F12-E864-46AA-B24A-70F7C0A43FB8}" type="slidenum">
              <a:rPr lang="fr-FR" smtClean="0"/>
              <a:t>‹N°›</a:t>
            </a:fld>
            <a:endParaRPr lang="fr-FR"/>
          </a:p>
        </p:txBody>
      </p:sp>
    </p:spTree>
    <p:extLst>
      <p:ext uri="{BB962C8B-B14F-4D97-AF65-F5344CB8AC3E}">
        <p14:creationId xmlns:p14="http://schemas.microsoft.com/office/powerpoint/2010/main" val="187002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C74E86-20FE-4454-9341-087DF8E4BD0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5E02CA4-DF04-445E-AC29-C80B7218F9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796D61A-54BF-4D76-85D1-8FD2999636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243A21B-7260-42A4-AAEF-8FBCC31963BE}"/>
              </a:ext>
            </a:extLst>
          </p:cNvPr>
          <p:cNvSpPr>
            <a:spLocks noGrp="1"/>
          </p:cNvSpPr>
          <p:nvPr>
            <p:ph type="dt" sz="half" idx="10"/>
          </p:nvPr>
        </p:nvSpPr>
        <p:spPr/>
        <p:txBody>
          <a:bodyPr/>
          <a:lstStyle/>
          <a:p>
            <a:fld id="{8390FA41-5D8C-423B-925C-CAE44A0E2539}" type="datetimeFigureOut">
              <a:rPr lang="fr-FR" smtClean="0"/>
              <a:t>29/09/2021</a:t>
            </a:fld>
            <a:endParaRPr lang="fr-FR"/>
          </a:p>
        </p:txBody>
      </p:sp>
      <p:sp>
        <p:nvSpPr>
          <p:cNvPr id="6" name="Espace réservé du pied de page 5">
            <a:extLst>
              <a:ext uri="{FF2B5EF4-FFF2-40B4-BE49-F238E27FC236}">
                <a16:creationId xmlns:a16="http://schemas.microsoft.com/office/drawing/2014/main" id="{61892E86-920B-4AB7-8FBA-FB74ED41611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A0F1C81-3FF4-41D8-8253-6D1613197DA0}"/>
              </a:ext>
            </a:extLst>
          </p:cNvPr>
          <p:cNvSpPr>
            <a:spLocks noGrp="1"/>
          </p:cNvSpPr>
          <p:nvPr>
            <p:ph type="sldNum" sz="quarter" idx="12"/>
          </p:nvPr>
        </p:nvSpPr>
        <p:spPr/>
        <p:txBody>
          <a:bodyPr/>
          <a:lstStyle/>
          <a:p>
            <a:fld id="{45717F12-E864-46AA-B24A-70F7C0A43FB8}" type="slidenum">
              <a:rPr lang="fr-FR" smtClean="0"/>
              <a:t>‹N°›</a:t>
            </a:fld>
            <a:endParaRPr lang="fr-FR"/>
          </a:p>
        </p:txBody>
      </p:sp>
    </p:spTree>
    <p:extLst>
      <p:ext uri="{BB962C8B-B14F-4D97-AF65-F5344CB8AC3E}">
        <p14:creationId xmlns:p14="http://schemas.microsoft.com/office/powerpoint/2010/main" val="4103778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CB82FF-4619-4F3A-A880-1BC0358C168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4FDD359-FB89-443B-A695-04A9FD605A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21A755F-F060-42A5-9297-394F1F3D37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4461B8D-65CB-4305-BA68-10D50B027E0F}"/>
              </a:ext>
            </a:extLst>
          </p:cNvPr>
          <p:cNvSpPr>
            <a:spLocks noGrp="1"/>
          </p:cNvSpPr>
          <p:nvPr>
            <p:ph type="dt" sz="half" idx="10"/>
          </p:nvPr>
        </p:nvSpPr>
        <p:spPr/>
        <p:txBody>
          <a:bodyPr/>
          <a:lstStyle/>
          <a:p>
            <a:fld id="{8390FA41-5D8C-423B-925C-CAE44A0E2539}" type="datetimeFigureOut">
              <a:rPr lang="fr-FR" smtClean="0"/>
              <a:t>29/09/2021</a:t>
            </a:fld>
            <a:endParaRPr lang="fr-FR"/>
          </a:p>
        </p:txBody>
      </p:sp>
      <p:sp>
        <p:nvSpPr>
          <p:cNvPr id="6" name="Espace réservé du pied de page 5">
            <a:extLst>
              <a:ext uri="{FF2B5EF4-FFF2-40B4-BE49-F238E27FC236}">
                <a16:creationId xmlns:a16="http://schemas.microsoft.com/office/drawing/2014/main" id="{846C7141-830F-4249-A80E-C7BF1F1C1C4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8772685-D0E9-4AD0-92F9-EE420877DEE7}"/>
              </a:ext>
            </a:extLst>
          </p:cNvPr>
          <p:cNvSpPr>
            <a:spLocks noGrp="1"/>
          </p:cNvSpPr>
          <p:nvPr>
            <p:ph type="sldNum" sz="quarter" idx="12"/>
          </p:nvPr>
        </p:nvSpPr>
        <p:spPr/>
        <p:txBody>
          <a:bodyPr/>
          <a:lstStyle/>
          <a:p>
            <a:fld id="{45717F12-E864-46AA-B24A-70F7C0A43FB8}" type="slidenum">
              <a:rPr lang="fr-FR" smtClean="0"/>
              <a:t>‹N°›</a:t>
            </a:fld>
            <a:endParaRPr lang="fr-FR"/>
          </a:p>
        </p:txBody>
      </p:sp>
    </p:spTree>
    <p:extLst>
      <p:ext uri="{BB962C8B-B14F-4D97-AF65-F5344CB8AC3E}">
        <p14:creationId xmlns:p14="http://schemas.microsoft.com/office/powerpoint/2010/main" val="2694491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8A362F6-24F3-48F7-81F8-73FD6EA62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B266AC1-CB8A-434C-9191-622FDCB4C8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C75444B-6EB2-4430-B2DC-574C66D0A0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0FA41-5D8C-423B-925C-CAE44A0E2539}" type="datetimeFigureOut">
              <a:rPr lang="fr-FR" smtClean="0"/>
              <a:t>29/09/2021</a:t>
            </a:fld>
            <a:endParaRPr lang="fr-FR"/>
          </a:p>
        </p:txBody>
      </p:sp>
      <p:sp>
        <p:nvSpPr>
          <p:cNvPr id="5" name="Espace réservé du pied de page 4">
            <a:extLst>
              <a:ext uri="{FF2B5EF4-FFF2-40B4-BE49-F238E27FC236}">
                <a16:creationId xmlns:a16="http://schemas.microsoft.com/office/drawing/2014/main" id="{2BE0A69C-B7B5-47CC-B971-FF65439672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7A82DC2-BD7B-480E-A5A4-5EAF219F4A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717F12-E864-46AA-B24A-70F7C0A43FB8}" type="slidenum">
              <a:rPr lang="fr-FR" smtClean="0"/>
              <a:t>‹N°›</a:t>
            </a:fld>
            <a:endParaRPr lang="fr-FR"/>
          </a:p>
        </p:txBody>
      </p:sp>
    </p:spTree>
    <p:extLst>
      <p:ext uri="{BB962C8B-B14F-4D97-AF65-F5344CB8AC3E}">
        <p14:creationId xmlns:p14="http://schemas.microsoft.com/office/powerpoint/2010/main" val="1060294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sports.gouv.fr/IMG/pdf/fichevictimesracismesexismemajeursv2.pdf" TargetMode="External"/><Relationship Id="rId2" Type="http://schemas.openxmlformats.org/officeDocument/2006/relationships/hyperlink" Target="https://www.sports.gouv.fr/IMG/pdf/fichevictimesracismesexismemineursv5.pdf" TargetMode="External"/><Relationship Id="rId1" Type="http://schemas.openxmlformats.org/officeDocument/2006/relationships/slideLayout" Target="../slideLayouts/slideLayout6.xml"/><Relationship Id="rId4" Type="http://schemas.openxmlformats.org/officeDocument/2006/relationships/hyperlink" Target="https://www.sports.gouv.fr/IMG/pdf/tousconcernessport_discriminations_plaketa5_v6.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hyperlink" Target="https://www.iledefrance.fr/sites/default/files/medias/2020/11/Charte_regionale_valeurs_republique_et_laicite_2018_integrale.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www.legifrance.gouv.fr/affichTexte.do?cidTexte=JORFTEXT000034111794&amp;categorieLien=id"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signal-sports@sports.gouv.fr"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B5C82BB3-95F5-4D6B-9595-D879EFC7D83A}"/>
              </a:ext>
            </a:extLst>
          </p:cNvPr>
          <p:cNvPicPr>
            <a:picLocks noChangeAspect="1"/>
          </p:cNvPicPr>
          <p:nvPr/>
        </p:nvPicPr>
        <p:blipFill>
          <a:blip r:embed="rId2"/>
          <a:stretch>
            <a:fillRect/>
          </a:stretch>
        </p:blipFill>
        <p:spPr>
          <a:xfrm>
            <a:off x="7669718" y="2595410"/>
            <a:ext cx="3406897" cy="1084784"/>
          </a:xfrm>
          <a:prstGeom prst="rect">
            <a:avLst/>
          </a:prstGeom>
        </p:spPr>
      </p:pic>
      <p:pic>
        <p:nvPicPr>
          <p:cNvPr id="3" name="Image 2" descr="Une image contenant texte&#10;&#10;Description générée automatiquement">
            <a:extLst>
              <a:ext uri="{FF2B5EF4-FFF2-40B4-BE49-F238E27FC236}">
                <a16:creationId xmlns:a16="http://schemas.microsoft.com/office/drawing/2014/main" id="{B8154FE0-2128-4F61-820C-CA1EEF0F5CE5}"/>
              </a:ext>
            </a:extLst>
          </p:cNvPr>
          <p:cNvPicPr>
            <a:picLocks noChangeAspect="1"/>
          </p:cNvPicPr>
          <p:nvPr/>
        </p:nvPicPr>
        <p:blipFill>
          <a:blip r:embed="rId3"/>
          <a:stretch>
            <a:fillRect/>
          </a:stretch>
        </p:blipFill>
        <p:spPr>
          <a:xfrm>
            <a:off x="7699250" y="431602"/>
            <a:ext cx="3428781" cy="1998906"/>
          </a:xfrm>
          <a:prstGeom prst="rect">
            <a:avLst/>
          </a:prstGeom>
        </p:spPr>
      </p:pic>
      <p:pic>
        <p:nvPicPr>
          <p:cNvPr id="4" name="Image 3">
            <a:extLst>
              <a:ext uri="{FF2B5EF4-FFF2-40B4-BE49-F238E27FC236}">
                <a16:creationId xmlns:a16="http://schemas.microsoft.com/office/drawing/2014/main" id="{DD56F218-B30E-40FF-9EDB-F9DEB55CDB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969" y="1033176"/>
            <a:ext cx="3830418" cy="4209252"/>
          </a:xfrm>
          <a:prstGeom prst="rect">
            <a:avLst/>
          </a:prstGeom>
        </p:spPr>
      </p:pic>
      <p:sp>
        <p:nvSpPr>
          <p:cNvPr id="5" name="ZoneTexte 4">
            <a:extLst>
              <a:ext uri="{FF2B5EF4-FFF2-40B4-BE49-F238E27FC236}">
                <a16:creationId xmlns:a16="http://schemas.microsoft.com/office/drawing/2014/main" id="{DB4D2C28-A42A-41A3-B074-A2E39D144E3E}"/>
              </a:ext>
            </a:extLst>
          </p:cNvPr>
          <p:cNvSpPr txBox="1"/>
          <p:nvPr/>
        </p:nvSpPr>
        <p:spPr>
          <a:xfrm>
            <a:off x="6215063" y="4271962"/>
            <a:ext cx="5445553" cy="2154436"/>
          </a:xfrm>
          <a:prstGeom prst="rect">
            <a:avLst/>
          </a:prstGeom>
          <a:noFill/>
        </p:spPr>
        <p:txBody>
          <a:bodyPr wrap="square" rtlCol="0">
            <a:spAutoFit/>
          </a:bodyPr>
          <a:lstStyle/>
          <a:p>
            <a:r>
              <a:rPr lang="fr-FR" sz="4400" b="1" dirty="0">
                <a:solidFill>
                  <a:srgbClr val="FF0000"/>
                </a:solidFill>
              </a:rPr>
              <a:t>Sport </a:t>
            </a:r>
            <a:r>
              <a:rPr lang="fr-FR" sz="4400" b="1">
                <a:solidFill>
                  <a:srgbClr val="FF0000"/>
                </a:solidFill>
              </a:rPr>
              <a:t>et éthique</a:t>
            </a:r>
          </a:p>
          <a:p>
            <a:endParaRPr lang="fr-FR" sz="2400" dirty="0"/>
          </a:p>
          <a:p>
            <a:r>
              <a:rPr lang="fr-FR" sz="2400" b="1" dirty="0">
                <a:solidFill>
                  <a:srgbClr val="0070C0"/>
                </a:solidFill>
              </a:rPr>
              <a:t>Document à l’usage des acteurs de la plongée fédérale francilienne</a:t>
            </a:r>
          </a:p>
          <a:p>
            <a:endParaRPr lang="fr-FR" dirty="0"/>
          </a:p>
        </p:txBody>
      </p:sp>
      <p:sp>
        <p:nvSpPr>
          <p:cNvPr id="6" name="ZoneTexte 5">
            <a:extLst>
              <a:ext uri="{FF2B5EF4-FFF2-40B4-BE49-F238E27FC236}">
                <a16:creationId xmlns:a16="http://schemas.microsoft.com/office/drawing/2014/main" id="{A5369EF6-8EC9-4DF7-AF8B-DE4AE678B2B8}"/>
              </a:ext>
            </a:extLst>
          </p:cNvPr>
          <p:cNvSpPr txBox="1"/>
          <p:nvPr/>
        </p:nvSpPr>
        <p:spPr>
          <a:xfrm>
            <a:off x="978929" y="5430546"/>
            <a:ext cx="4000498" cy="923330"/>
          </a:xfrm>
          <a:prstGeom prst="rect">
            <a:avLst/>
          </a:prstGeom>
          <a:noFill/>
        </p:spPr>
        <p:txBody>
          <a:bodyPr wrap="square" rtlCol="0">
            <a:spAutoFit/>
          </a:bodyPr>
          <a:lstStyle/>
          <a:p>
            <a:r>
              <a:rPr lang="fr-FR" b="1" dirty="0"/>
              <a:t>Jérôme Hladky</a:t>
            </a:r>
          </a:p>
          <a:p>
            <a:r>
              <a:rPr lang="fr-FR" dirty="0"/>
              <a:t>Conseiller Technique National </a:t>
            </a:r>
          </a:p>
          <a:p>
            <a:r>
              <a:rPr lang="fr-FR" dirty="0"/>
              <a:t>Plongée et sport Subaquatique</a:t>
            </a:r>
          </a:p>
        </p:txBody>
      </p:sp>
    </p:spTree>
    <p:extLst>
      <p:ext uri="{BB962C8B-B14F-4D97-AF65-F5344CB8AC3E}">
        <p14:creationId xmlns:p14="http://schemas.microsoft.com/office/powerpoint/2010/main" val="3303257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006BC-1A5C-423C-A1EF-94FCBA4D316C}"/>
              </a:ext>
            </a:extLst>
          </p:cNvPr>
          <p:cNvSpPr>
            <a:spLocks noGrp="1"/>
          </p:cNvSpPr>
          <p:nvPr>
            <p:ph type="title"/>
          </p:nvPr>
        </p:nvSpPr>
        <p:spPr>
          <a:xfrm>
            <a:off x="838200" y="2243139"/>
            <a:ext cx="10515600" cy="4614862"/>
          </a:xfrm>
        </p:spPr>
        <p:txBody>
          <a:bodyPr>
            <a:normAutofit fontScale="90000"/>
          </a:bodyPr>
          <a:lstStyle/>
          <a:p>
            <a:r>
              <a:rPr lang="fr-FR" sz="2000" b="1" i="0" dirty="0">
                <a:solidFill>
                  <a:srgbClr val="FF0000"/>
                </a:solidFill>
                <a:effectLst/>
                <a:latin typeface="Calibri" panose="020F0502020204030204" pitchFamily="34" charset="0"/>
              </a:rPr>
              <a:t>Le sexisme : c’est quoi ? </a:t>
            </a:r>
            <a:br>
              <a:rPr lang="fr-FR" sz="2000" b="1" i="0" dirty="0">
                <a:solidFill>
                  <a:srgbClr val="FF0000"/>
                </a:solidFill>
                <a:effectLst/>
                <a:latin typeface="Calibri" panose="020F0502020204030204" pitchFamily="34" charset="0"/>
              </a:rPr>
            </a:br>
            <a:br>
              <a:rPr lang="fr-FR" sz="2000" b="1" i="0" dirty="0">
                <a:solidFill>
                  <a:srgbClr val="FF0000"/>
                </a:solidFill>
                <a:effectLst/>
                <a:latin typeface="Calibri" panose="020F0502020204030204" pitchFamily="34" charset="0"/>
              </a:rPr>
            </a:br>
            <a:r>
              <a:rPr lang="fr-FR" sz="2000" b="1" i="0" dirty="0">
                <a:solidFill>
                  <a:srgbClr val="313131"/>
                </a:solidFill>
                <a:effectLst/>
                <a:latin typeface="Calibri" panose="020F0502020204030204" pitchFamily="34" charset="0"/>
              </a:rPr>
              <a:t>Les stéréotypes sexistes renvoient à des représentations schématiques et globalisantes, des croyances largement partagées sur ce que sont et ne sont pas les filles et les garçons, les femmes et les hommes. Par exemple, un stéréotype à caractère sexiste veut que les femmes soient naturellement très sensibles et les hommes les plus forts.</a:t>
            </a:r>
            <a:br>
              <a:rPr lang="fr-FR" sz="2000" b="1" i="0" dirty="0">
                <a:solidFill>
                  <a:srgbClr val="313131"/>
                </a:solidFill>
                <a:effectLst/>
                <a:latin typeface="Calibri" panose="020F0502020204030204" pitchFamily="34" charset="0"/>
              </a:rPr>
            </a:br>
            <a:r>
              <a:rPr lang="fr-FR" sz="2000" b="0" i="0" dirty="0">
                <a:solidFill>
                  <a:srgbClr val="313131"/>
                </a:solidFill>
                <a:effectLst/>
                <a:latin typeface="Calibri" panose="020F0502020204030204" pitchFamily="34" charset="0"/>
              </a:rPr>
              <a:t>Le sexisme désigne une façon particulière et souvent dénigrante de se comporter avec autrui en raison de son sexe. Celle-ci est fondée sur un rapport hiérarchique institué entre les deux sexes d’où découle une différence de valeur, de statut et de dignité. Le sexisme prend ainsi diverses formes, lesquelles sont ancrées dans l’inconscient collectif, se caractérisant notamment par des plaisanteries, des remarques déplacées ou encore un langage dénigrant à l’égard d’un des deux sexes dans un cadre largement banalisé. Cette violence peut également prendre un aspect physique (coups, viols, meurtres).</a:t>
            </a:r>
            <a:br>
              <a:rPr lang="fr-FR" sz="2000" b="0" i="0" dirty="0">
                <a:solidFill>
                  <a:srgbClr val="313131"/>
                </a:solidFill>
                <a:effectLst/>
                <a:latin typeface="Calibri" panose="020F0502020204030204" pitchFamily="34" charset="0"/>
              </a:rPr>
            </a:br>
            <a:r>
              <a:rPr lang="fr-FR" sz="2000" b="0" i="0" dirty="0">
                <a:solidFill>
                  <a:srgbClr val="313131"/>
                </a:solidFill>
                <a:effectLst/>
                <a:latin typeface="Calibri" panose="020F0502020204030204" pitchFamily="34" charset="0"/>
              </a:rPr>
              <a:t>Quelle que soit sa forme, le sexisme vise et a pour effet de mépriser, dévaloriser, humilier et discriminer les personnes qui en sont victimes, les filles et les femmes en premier lieu.</a:t>
            </a:r>
            <a:br>
              <a:rPr lang="fr-FR" sz="2000" b="0" i="0" dirty="0">
                <a:solidFill>
                  <a:srgbClr val="313131"/>
                </a:solidFill>
                <a:effectLst/>
                <a:latin typeface="Calibri" panose="020F0502020204030204" pitchFamily="34" charset="0"/>
              </a:rPr>
            </a:br>
            <a:br>
              <a:rPr lang="fr-FR" sz="2000" b="0" i="0" dirty="0">
                <a:solidFill>
                  <a:srgbClr val="313131"/>
                </a:solidFill>
                <a:effectLst/>
                <a:latin typeface="Calibri" panose="020F0502020204030204" pitchFamily="34" charset="0"/>
              </a:rPr>
            </a:br>
            <a:r>
              <a:rPr lang="fr-FR" sz="2000" b="1" i="0" dirty="0">
                <a:solidFill>
                  <a:srgbClr val="313131"/>
                </a:solidFill>
                <a:effectLst/>
                <a:latin typeface="Calibri" panose="020F0502020204030204" pitchFamily="34" charset="0"/>
              </a:rPr>
              <a:t>Le sexisme dans le champ du sport : c’est grave ?</a:t>
            </a:r>
            <a:br>
              <a:rPr lang="fr-FR" sz="2000" b="0" i="0" dirty="0">
                <a:solidFill>
                  <a:srgbClr val="313131"/>
                </a:solidFill>
                <a:effectLst/>
                <a:latin typeface="Calibri" panose="020F0502020204030204" pitchFamily="34" charset="0"/>
              </a:rPr>
            </a:br>
            <a:r>
              <a:rPr lang="fr-FR" sz="2000" b="0" i="0" dirty="0">
                <a:solidFill>
                  <a:srgbClr val="313131"/>
                </a:solidFill>
                <a:effectLst/>
                <a:latin typeface="Calibri" panose="020F0502020204030204" pitchFamily="34" charset="0"/>
              </a:rPr>
              <a:t>Oui. Il s’agit, selon les cas, d’une contravention pénale, d’un délit pénal voire d’un crime pénal.</a:t>
            </a:r>
            <a:br>
              <a:rPr lang="fr-FR" b="0" i="0" dirty="0">
                <a:solidFill>
                  <a:srgbClr val="313131"/>
                </a:solidFill>
                <a:effectLst/>
                <a:latin typeface="Calibri" panose="020F0502020204030204" pitchFamily="34" charset="0"/>
              </a:rPr>
            </a:br>
            <a:endParaRPr lang="fr-FR" dirty="0"/>
          </a:p>
        </p:txBody>
      </p:sp>
      <p:sp>
        <p:nvSpPr>
          <p:cNvPr id="3" name="Titre 1">
            <a:extLst>
              <a:ext uri="{FF2B5EF4-FFF2-40B4-BE49-F238E27FC236}">
                <a16:creationId xmlns:a16="http://schemas.microsoft.com/office/drawing/2014/main" id="{3084F1E2-00E0-43AB-8CA5-6BDEE59DDE00}"/>
              </a:ext>
            </a:extLst>
          </p:cNvPr>
          <p:cNvSpPr txBox="1">
            <a:spLocks/>
          </p:cNvSpPr>
          <p:nvPr/>
        </p:nvSpPr>
        <p:spPr>
          <a:xfrm>
            <a:off x="838200" y="365125"/>
            <a:ext cx="11006138" cy="187801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solidFill>
                  <a:srgbClr val="FF0000"/>
                </a:solidFill>
              </a:rPr>
              <a:t>Prévenir les discriminations</a:t>
            </a:r>
            <a:br>
              <a:rPr lang="fr-FR" dirty="0"/>
            </a:br>
            <a:br>
              <a:rPr lang="fr-FR" dirty="0"/>
            </a:br>
            <a:r>
              <a:rPr lang="fr-FR" sz="2700" dirty="0"/>
              <a:t>https://www.sports.gouv.fr/ethique-integrite/prevenir-les-discriminations/</a:t>
            </a:r>
          </a:p>
        </p:txBody>
      </p:sp>
    </p:spTree>
    <p:extLst>
      <p:ext uri="{BB962C8B-B14F-4D97-AF65-F5344CB8AC3E}">
        <p14:creationId xmlns:p14="http://schemas.microsoft.com/office/powerpoint/2010/main" val="999642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4F8344AD-E613-414C-97EA-02024B87316A}"/>
              </a:ext>
            </a:extLst>
          </p:cNvPr>
          <p:cNvSpPr>
            <a:spLocks noChangeArrowheads="1"/>
          </p:cNvSpPr>
          <p:nvPr/>
        </p:nvSpPr>
        <p:spPr bwMode="auto">
          <a:xfrm>
            <a:off x="838200" y="2152701"/>
            <a:ext cx="10515600" cy="424731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dirty="0">
                <a:ln>
                  <a:noFill/>
                </a:ln>
                <a:solidFill>
                  <a:srgbClr val="FF0000"/>
                </a:solidFill>
                <a:effectLst/>
                <a:latin typeface="Calibri" panose="020F0502020204030204" pitchFamily="34" charset="0"/>
                <a:cs typeface="Calibri" panose="020F0502020204030204" pitchFamily="34" charset="0"/>
              </a:rPr>
              <a:t>Les LGBT-phobies : c’est quoi ? </a:t>
            </a:r>
            <a:r>
              <a:rPr kumimoji="0" lang="fr-FR" altLang="fr-FR" b="1" i="0" u="none" strike="noStrike" cap="none" normalizeH="0" baseline="0" dirty="0">
                <a:ln>
                  <a:noFill/>
                </a:ln>
                <a:solidFill>
                  <a:srgbClr val="313131"/>
                </a:solidFill>
                <a:effectLst/>
                <a:latin typeface="Calibri" panose="020F0502020204030204" pitchFamily="34" charset="0"/>
                <a:cs typeface="Calibri" panose="020F0502020204030204" pitchFamily="34" charset="0"/>
              </a:rPr>
              <a:t>Les comportements anti-LGBT, ou </a:t>
            </a:r>
            <a:r>
              <a:rPr kumimoji="0" lang="fr-FR" altLang="fr-FR" b="1" i="0" u="none" strike="noStrike" cap="none" normalizeH="0" baseline="0" dirty="0" err="1">
                <a:ln>
                  <a:noFill/>
                </a:ln>
                <a:solidFill>
                  <a:srgbClr val="313131"/>
                </a:solidFill>
                <a:effectLst/>
                <a:latin typeface="Calibri" panose="020F0502020204030204" pitchFamily="34" charset="0"/>
                <a:cs typeface="Calibri" panose="020F0502020204030204" pitchFamily="34" charset="0"/>
              </a:rPr>
              <a:t>LGBTphobies</a:t>
            </a:r>
            <a:r>
              <a:rPr kumimoji="0" lang="fr-FR" altLang="fr-FR" b="1" i="0" u="none" strike="noStrike" cap="none" normalizeH="0" baseline="0" dirty="0">
                <a:ln>
                  <a:noFill/>
                </a:ln>
                <a:solidFill>
                  <a:srgbClr val="313131"/>
                </a:solidFill>
                <a:effectLst/>
                <a:latin typeface="Calibri" panose="020F0502020204030204" pitchFamily="34" charset="0"/>
                <a:cs typeface="Calibri" panose="020F0502020204030204" pitchFamily="34" charset="0"/>
              </a:rPr>
              <a:t>, correspondent aux attitudes hostiles à l’égard des personnes en raison de leur orientation sexuelle ou de leur identité de genre. Ces comportements manifestant une haine LGBT+ ne se réduisent pas seulement aux comportements homophobes. En effet, il s’agit plus largement des actes et agissements de haine et de discrimination envers les personnes lesbiennes, gays, bi et trans.</a:t>
            </a:r>
            <a:endParaRPr kumimoji="0" lang="fr-FR" altLang="fr-FR"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a:ln>
                  <a:noFill/>
                </a:ln>
                <a:solidFill>
                  <a:srgbClr val="313131"/>
                </a:solidFill>
                <a:effectLst/>
                <a:latin typeface="Calibri" panose="020F0502020204030204" pitchFamily="34" charset="0"/>
                <a:cs typeface="Calibri" panose="020F0502020204030204" pitchFamily="34" charset="0"/>
              </a:rPr>
              <a:t>        l’orientation sexuelle fait référence à l’attirance émotionnelle, physique et/ou sexuelle envers des individus du sexe opposé et/ou du même sexe ;</a:t>
            </a:r>
            <a:br>
              <a:rPr kumimoji="0" lang="fr-FR" altLang="fr-FR" b="0" i="0" u="none" strike="noStrike" cap="none" normalizeH="0" baseline="0" dirty="0">
                <a:ln>
                  <a:noFill/>
                </a:ln>
                <a:solidFill>
                  <a:srgbClr val="313131"/>
                </a:solidFill>
                <a:effectLst/>
                <a:latin typeface="Calibri" panose="020F0502020204030204" pitchFamily="34" charset="0"/>
                <a:cs typeface="Calibri" panose="020F0502020204030204" pitchFamily="34" charset="0"/>
              </a:rPr>
            </a:br>
            <a:r>
              <a:rPr kumimoji="0" lang="fr-FR" altLang="fr-FR" b="0" i="0" u="none" strike="noStrike" cap="none" normalizeH="0" baseline="0" dirty="0">
                <a:ln>
                  <a:noFill/>
                </a:ln>
                <a:solidFill>
                  <a:srgbClr val="313131"/>
                </a:solidFill>
                <a:effectLst/>
                <a:latin typeface="Calibri" panose="020F0502020204030204" pitchFamily="34" charset="0"/>
                <a:cs typeface="Calibri" panose="020F0502020204030204" pitchFamily="34" charset="0"/>
              </a:rPr>
              <a:t>        l’identité sexuelle, ou genre, renvoie à la perception de soi comme étant un homme ou une femme et au fait d’être reconnu socialement comme tel, quel que soit par ailleurs son sexe de naissance ;</a:t>
            </a:r>
            <a:br>
              <a:rPr kumimoji="0" lang="fr-FR" altLang="fr-FR" b="0" i="0" u="none" strike="noStrike" cap="none" normalizeH="0" baseline="0" dirty="0">
                <a:ln>
                  <a:noFill/>
                </a:ln>
                <a:solidFill>
                  <a:srgbClr val="313131"/>
                </a:solidFill>
                <a:effectLst/>
                <a:latin typeface="Calibri" panose="020F0502020204030204" pitchFamily="34" charset="0"/>
                <a:cs typeface="Calibri" panose="020F0502020204030204" pitchFamily="34" charset="0"/>
              </a:rPr>
            </a:br>
            <a:r>
              <a:rPr kumimoji="0" lang="fr-FR" altLang="fr-FR" b="0" i="0" u="none" strike="noStrike" cap="none" normalizeH="0" baseline="0" dirty="0">
                <a:ln>
                  <a:noFill/>
                </a:ln>
                <a:solidFill>
                  <a:srgbClr val="313131"/>
                </a:solidFill>
                <a:effectLst/>
                <a:latin typeface="Calibri" panose="020F0502020204030204" pitchFamily="34" charset="0"/>
                <a:cs typeface="Calibri" panose="020F0502020204030204" pitchFamily="34" charset="0"/>
              </a:rPr>
              <a:t>        l’homophobie, qui n’est qu’un des comportements manifestant une haine LGBT+, correspond à un rejet de “l’homosexualité” et des personnes homosexuelles. Le terme “homophobie” est un terme générique qui recouvre notamment d’autres termes comme la gayphobie et la lesbophobie, laquelle fait référence aux femmes dont l’attirance émotionnelle, physique et/ou sexuelle se dirige vers d’autres femmes.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dirty="0">
                <a:ln>
                  <a:noFill/>
                </a:ln>
                <a:solidFill>
                  <a:srgbClr val="313131"/>
                </a:solidFill>
                <a:effectLst/>
                <a:latin typeface="Calibri" panose="020F0502020204030204" pitchFamily="34" charset="0"/>
                <a:cs typeface="Calibri" panose="020F0502020204030204" pitchFamily="34" charset="0"/>
              </a:rPr>
              <a:t>Les LGBT-phobies dans le champ du sport : c’est grave ?</a:t>
            </a:r>
            <a:endParaRPr kumimoji="0" lang="fr-FR" altLang="fr-FR" b="0" i="0" u="none" strike="noStrike" cap="none" normalizeH="0" baseline="0" dirty="0">
              <a:ln>
                <a:noFill/>
              </a:ln>
              <a:solidFill>
                <a:srgbClr val="31313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a:ln>
                  <a:noFill/>
                </a:ln>
                <a:solidFill>
                  <a:srgbClr val="313131"/>
                </a:solidFill>
                <a:effectLst/>
                <a:latin typeface="Calibri" panose="020F0502020204030204" pitchFamily="34" charset="0"/>
                <a:cs typeface="Calibri" panose="020F0502020204030204" pitchFamily="34" charset="0"/>
              </a:rPr>
              <a:t>Oui. Ces comportements peuvent faire l’objet, selon les cas, d’une sanction disciplinaire, civile ou pénale.</a:t>
            </a:r>
            <a:endParaRPr kumimoji="0" lang="fr-FR" altLang="fr-FR" b="0" i="0" u="none" strike="noStrike" cap="none" normalizeH="0" baseline="0" dirty="0">
              <a:ln>
                <a:noFill/>
              </a:ln>
              <a:solidFill>
                <a:schemeClr val="tx1"/>
              </a:solidFill>
              <a:effectLst/>
              <a:latin typeface="Arial" panose="020B0604020202020204" pitchFamily="34" charset="0"/>
            </a:endParaRPr>
          </a:p>
        </p:txBody>
      </p:sp>
      <p:pic>
        <p:nvPicPr>
          <p:cNvPr id="1030" name="Picture 6" descr="-">
            <a:extLst>
              <a:ext uri="{FF2B5EF4-FFF2-40B4-BE49-F238E27FC236}">
                <a16:creationId xmlns:a16="http://schemas.microsoft.com/office/drawing/2014/main" id="{5B367FD9-832A-457A-9F8B-C2AE312473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304800"/>
            <a:ext cx="76200" cy="10477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
            <a:extLst>
              <a:ext uri="{FF2B5EF4-FFF2-40B4-BE49-F238E27FC236}">
                <a16:creationId xmlns:a16="http://schemas.microsoft.com/office/drawing/2014/main" id="{73B93059-3777-44B8-A412-D66202E71D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152400"/>
            <a:ext cx="76200" cy="1047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
            <a:extLst>
              <a:ext uri="{FF2B5EF4-FFF2-40B4-BE49-F238E27FC236}">
                <a16:creationId xmlns:a16="http://schemas.microsoft.com/office/drawing/2014/main" id="{242C33C3-0769-4EAF-88A4-B89DC2757B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0"/>
            <a:ext cx="76200" cy="104775"/>
          </a:xfrm>
          <a:prstGeom prst="rect">
            <a:avLst/>
          </a:prstGeom>
          <a:noFill/>
          <a:extLst>
            <a:ext uri="{909E8E84-426E-40DD-AFC4-6F175D3DCCD1}">
              <a14:hiddenFill xmlns:a14="http://schemas.microsoft.com/office/drawing/2010/main">
                <a:solidFill>
                  <a:srgbClr val="FFFFFF"/>
                </a:solidFill>
              </a14:hiddenFill>
            </a:ext>
          </a:extLst>
        </p:spPr>
      </p:pic>
      <p:sp>
        <p:nvSpPr>
          <p:cNvPr id="11" name="Titre 1">
            <a:extLst>
              <a:ext uri="{FF2B5EF4-FFF2-40B4-BE49-F238E27FC236}">
                <a16:creationId xmlns:a16="http://schemas.microsoft.com/office/drawing/2014/main" id="{A2B2996E-C816-4FBB-8D5F-9D7A0903E7E6}"/>
              </a:ext>
            </a:extLst>
          </p:cNvPr>
          <p:cNvSpPr txBox="1">
            <a:spLocks/>
          </p:cNvSpPr>
          <p:nvPr/>
        </p:nvSpPr>
        <p:spPr>
          <a:xfrm>
            <a:off x="838200" y="176628"/>
            <a:ext cx="11077575" cy="174942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solidFill>
                  <a:srgbClr val="FF0000"/>
                </a:solidFill>
              </a:rPr>
              <a:t>Prévenir les discriminations</a:t>
            </a:r>
            <a:br>
              <a:rPr lang="fr-FR" dirty="0"/>
            </a:br>
            <a:br>
              <a:rPr lang="fr-FR" dirty="0"/>
            </a:br>
            <a:r>
              <a:rPr lang="fr-FR" sz="2900" dirty="0"/>
              <a:t>https://www.sports.gouv.fr/ethique-integrite/prevenir-les-discriminations/</a:t>
            </a:r>
          </a:p>
        </p:txBody>
      </p:sp>
    </p:spTree>
    <p:extLst>
      <p:ext uri="{BB962C8B-B14F-4D97-AF65-F5344CB8AC3E}">
        <p14:creationId xmlns:p14="http://schemas.microsoft.com/office/powerpoint/2010/main" val="1158173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C6A92FD-3DDC-44F3-809E-2EF27FCC90A8}"/>
              </a:ext>
            </a:extLst>
          </p:cNvPr>
          <p:cNvPicPr>
            <a:picLocks noChangeAspect="1"/>
          </p:cNvPicPr>
          <p:nvPr/>
        </p:nvPicPr>
        <p:blipFill>
          <a:blip r:embed="rId2"/>
          <a:stretch>
            <a:fillRect/>
          </a:stretch>
        </p:blipFill>
        <p:spPr>
          <a:xfrm>
            <a:off x="2743200" y="1952219"/>
            <a:ext cx="6705600" cy="4743450"/>
          </a:xfrm>
          <a:prstGeom prst="rect">
            <a:avLst/>
          </a:prstGeom>
        </p:spPr>
      </p:pic>
      <p:pic>
        <p:nvPicPr>
          <p:cNvPr id="5" name="Image 4">
            <a:extLst>
              <a:ext uri="{FF2B5EF4-FFF2-40B4-BE49-F238E27FC236}">
                <a16:creationId xmlns:a16="http://schemas.microsoft.com/office/drawing/2014/main" id="{32E1D97A-4514-458E-902E-BFD776CA169E}"/>
              </a:ext>
            </a:extLst>
          </p:cNvPr>
          <p:cNvPicPr>
            <a:picLocks noChangeAspect="1"/>
          </p:cNvPicPr>
          <p:nvPr/>
        </p:nvPicPr>
        <p:blipFill>
          <a:blip r:embed="rId3"/>
          <a:stretch>
            <a:fillRect/>
          </a:stretch>
        </p:blipFill>
        <p:spPr>
          <a:xfrm>
            <a:off x="2886075" y="1120301"/>
            <a:ext cx="6562725" cy="609600"/>
          </a:xfrm>
          <a:prstGeom prst="rect">
            <a:avLst/>
          </a:prstGeom>
        </p:spPr>
      </p:pic>
      <p:sp>
        <p:nvSpPr>
          <p:cNvPr id="7" name="ZoneTexte 6">
            <a:extLst>
              <a:ext uri="{FF2B5EF4-FFF2-40B4-BE49-F238E27FC236}">
                <a16:creationId xmlns:a16="http://schemas.microsoft.com/office/drawing/2014/main" id="{92EDC28E-0C26-4395-8D47-9783A17B542B}"/>
              </a:ext>
            </a:extLst>
          </p:cNvPr>
          <p:cNvSpPr txBox="1"/>
          <p:nvPr/>
        </p:nvSpPr>
        <p:spPr>
          <a:xfrm>
            <a:off x="6167437" y="362811"/>
            <a:ext cx="6099242" cy="646331"/>
          </a:xfrm>
          <a:prstGeom prst="rect">
            <a:avLst/>
          </a:prstGeom>
          <a:noFill/>
        </p:spPr>
        <p:txBody>
          <a:bodyPr wrap="square">
            <a:spAutoFit/>
          </a:bodyPr>
          <a:lstStyle/>
          <a:p>
            <a:r>
              <a:rPr lang="fr-FR" dirty="0"/>
              <a:t>https://acompetenceegale.com/les-24-criteres-de-discrimination</a:t>
            </a:r>
          </a:p>
        </p:txBody>
      </p:sp>
      <p:sp>
        <p:nvSpPr>
          <p:cNvPr id="8" name="ZoneTexte 7">
            <a:extLst>
              <a:ext uri="{FF2B5EF4-FFF2-40B4-BE49-F238E27FC236}">
                <a16:creationId xmlns:a16="http://schemas.microsoft.com/office/drawing/2014/main" id="{1B5DDD8E-E038-4B1B-ABCF-5E87C28F670F}"/>
              </a:ext>
            </a:extLst>
          </p:cNvPr>
          <p:cNvSpPr txBox="1"/>
          <p:nvPr/>
        </p:nvSpPr>
        <p:spPr>
          <a:xfrm>
            <a:off x="841733" y="496612"/>
            <a:ext cx="3070905" cy="523220"/>
          </a:xfrm>
          <a:prstGeom prst="rect">
            <a:avLst/>
          </a:prstGeom>
          <a:noFill/>
        </p:spPr>
        <p:txBody>
          <a:bodyPr wrap="none" rtlCol="0">
            <a:spAutoFit/>
          </a:bodyPr>
          <a:lstStyle/>
          <a:p>
            <a:r>
              <a:rPr lang="fr-FR" sz="2800" dirty="0">
                <a:solidFill>
                  <a:srgbClr val="FF0000"/>
                </a:solidFill>
              </a:rPr>
              <a:t>Pour aller plus loin :</a:t>
            </a:r>
          </a:p>
        </p:txBody>
      </p:sp>
    </p:spTree>
    <p:extLst>
      <p:ext uri="{BB962C8B-B14F-4D97-AF65-F5344CB8AC3E}">
        <p14:creationId xmlns:p14="http://schemas.microsoft.com/office/powerpoint/2010/main" val="1808531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006BC-1A5C-423C-A1EF-94FCBA4D316C}"/>
              </a:ext>
            </a:extLst>
          </p:cNvPr>
          <p:cNvSpPr>
            <a:spLocks noGrp="1"/>
          </p:cNvSpPr>
          <p:nvPr>
            <p:ph type="title"/>
          </p:nvPr>
        </p:nvSpPr>
        <p:spPr/>
        <p:txBody>
          <a:bodyPr/>
          <a:lstStyle/>
          <a:p>
            <a:r>
              <a:rPr lang="fr-FR" dirty="0">
                <a:solidFill>
                  <a:srgbClr val="FF0000"/>
                </a:solidFill>
              </a:rPr>
              <a:t>Boite à outils</a:t>
            </a:r>
          </a:p>
        </p:txBody>
      </p:sp>
      <p:sp>
        <p:nvSpPr>
          <p:cNvPr id="4" name="ZoneTexte 3">
            <a:extLst>
              <a:ext uri="{FF2B5EF4-FFF2-40B4-BE49-F238E27FC236}">
                <a16:creationId xmlns:a16="http://schemas.microsoft.com/office/drawing/2014/main" id="{350838F8-BAEC-4064-BE00-6DBEAF3C3C0F}"/>
              </a:ext>
            </a:extLst>
          </p:cNvPr>
          <p:cNvSpPr txBox="1"/>
          <p:nvPr/>
        </p:nvSpPr>
        <p:spPr>
          <a:xfrm>
            <a:off x="894641" y="1696837"/>
            <a:ext cx="10224911" cy="369332"/>
          </a:xfrm>
          <a:prstGeom prst="rect">
            <a:avLst/>
          </a:prstGeom>
          <a:noFill/>
        </p:spPr>
        <p:txBody>
          <a:bodyPr wrap="square">
            <a:spAutoFit/>
          </a:bodyPr>
          <a:lstStyle/>
          <a:p>
            <a:r>
              <a:rPr lang="fr-FR" dirty="0"/>
              <a:t>https://www.sports.gouv.fr/ethique-integrite/prevenir-les-discriminations/boite-a-outils/</a:t>
            </a:r>
          </a:p>
        </p:txBody>
      </p:sp>
      <p:sp>
        <p:nvSpPr>
          <p:cNvPr id="10" name="ZoneTexte 9">
            <a:extLst>
              <a:ext uri="{FF2B5EF4-FFF2-40B4-BE49-F238E27FC236}">
                <a16:creationId xmlns:a16="http://schemas.microsoft.com/office/drawing/2014/main" id="{24D7E99C-C86A-455E-8054-ED4A028F2848}"/>
              </a:ext>
            </a:extLst>
          </p:cNvPr>
          <p:cNvSpPr txBox="1"/>
          <p:nvPr/>
        </p:nvSpPr>
        <p:spPr>
          <a:xfrm>
            <a:off x="838196" y="2765524"/>
            <a:ext cx="10337799" cy="3139321"/>
          </a:xfrm>
          <a:prstGeom prst="rect">
            <a:avLst/>
          </a:prstGeom>
          <a:noFill/>
        </p:spPr>
        <p:txBody>
          <a:bodyPr wrap="square">
            <a:spAutoFit/>
          </a:bodyPr>
          <a:lstStyle/>
          <a:p>
            <a:pPr algn="l"/>
            <a:r>
              <a:rPr lang="fr-FR" b="1" i="0" dirty="0">
                <a:solidFill>
                  <a:srgbClr val="CD013D"/>
                </a:solidFill>
                <a:effectLst/>
                <a:latin typeface="Calibri" panose="020F0502020204030204" pitchFamily="34" charset="0"/>
              </a:rPr>
              <a:t>Acteurs du sport : les outils mis à votre disposition par le Ministère chargé des sports pour mieux prévenir les discriminations</a:t>
            </a:r>
          </a:p>
          <a:p>
            <a:pPr algn="l"/>
            <a:endParaRPr lang="fr-FR" b="0" i="0" dirty="0">
              <a:solidFill>
                <a:srgbClr val="313131"/>
              </a:solidFill>
              <a:effectLst/>
              <a:latin typeface="Calibri" panose="020F0502020204030204" pitchFamily="34" charset="0"/>
            </a:endParaRPr>
          </a:p>
          <a:p>
            <a:pPr algn="l"/>
            <a:r>
              <a:rPr lang="fr-FR" b="0" i="0" dirty="0">
                <a:solidFill>
                  <a:srgbClr val="313131"/>
                </a:solidFill>
                <a:effectLst/>
                <a:latin typeface="Calibri" panose="020F0502020204030204" pitchFamily="34" charset="0"/>
              </a:rPr>
              <a:t>Victimes de racisme, d’antisémitisme, de haine LGBT+ et de sexisme dans le champ du sport : les contacts sur lesquels vous pouvez vous appuyer</a:t>
            </a:r>
          </a:p>
          <a:p>
            <a:pPr algn="l"/>
            <a:r>
              <a:rPr lang="fr-FR" b="0" i="0" dirty="0">
                <a:solidFill>
                  <a:srgbClr val="313131"/>
                </a:solidFill>
                <a:effectLst/>
                <a:latin typeface="Calibri" panose="020F0502020204030204" pitchFamily="34" charset="0"/>
              </a:rPr>
              <a:t>1- </a:t>
            </a:r>
            <a:r>
              <a:rPr lang="fr-FR" b="0" i="0" u="none" strike="noStrike" dirty="0">
                <a:solidFill>
                  <a:srgbClr val="008A3A"/>
                </a:solidFill>
                <a:effectLst/>
                <a:latin typeface="Calibri" panose="020F0502020204030204" pitchFamily="34" charset="0"/>
                <a:hlinkClick r:id="rId2"/>
              </a:rPr>
              <a:t>Mieux protéger les mineur(e)s</a:t>
            </a:r>
            <a:br>
              <a:rPr lang="fr-FR" b="0" i="0" dirty="0">
                <a:solidFill>
                  <a:srgbClr val="313131"/>
                </a:solidFill>
                <a:effectLst/>
                <a:latin typeface="Calibri" panose="020F0502020204030204" pitchFamily="34" charset="0"/>
              </a:rPr>
            </a:br>
            <a:r>
              <a:rPr lang="fr-FR" b="0" i="0" dirty="0">
                <a:solidFill>
                  <a:srgbClr val="313131"/>
                </a:solidFill>
                <a:effectLst/>
                <a:latin typeface="Calibri" panose="020F0502020204030204" pitchFamily="34" charset="0"/>
              </a:rPr>
              <a:t>2- </a:t>
            </a:r>
            <a:r>
              <a:rPr lang="fr-FR" b="0" i="0" u="none" strike="noStrike" dirty="0">
                <a:solidFill>
                  <a:srgbClr val="008A3A"/>
                </a:solidFill>
                <a:effectLst/>
                <a:latin typeface="Calibri" panose="020F0502020204030204" pitchFamily="34" charset="0"/>
                <a:hlinkClick r:id="rId3"/>
              </a:rPr>
              <a:t>Mieux protéger les majeur(e)s</a:t>
            </a:r>
            <a:endParaRPr lang="fr-FR" b="0" i="0" u="none" strike="noStrike" dirty="0">
              <a:solidFill>
                <a:srgbClr val="008A3A"/>
              </a:solidFill>
              <a:effectLst/>
              <a:latin typeface="Calibri" panose="020F0502020204030204" pitchFamily="34" charset="0"/>
            </a:endParaRPr>
          </a:p>
          <a:p>
            <a:pPr algn="l"/>
            <a:endParaRPr lang="fr-FR" dirty="0">
              <a:solidFill>
                <a:srgbClr val="008A3A"/>
              </a:solidFill>
              <a:latin typeface="Calibri" panose="020F0502020204030204" pitchFamily="34" charset="0"/>
            </a:endParaRPr>
          </a:p>
          <a:p>
            <a:r>
              <a:rPr lang="fr-FR" b="1" i="0" dirty="0">
                <a:solidFill>
                  <a:srgbClr val="CD013D"/>
                </a:solidFill>
                <a:effectLst/>
                <a:latin typeface="Calibri" panose="020F0502020204030204" pitchFamily="34" charset="0"/>
              </a:rPr>
              <a:t>Acteurs du sport : ce que vous devez savoir</a:t>
            </a:r>
          </a:p>
          <a:p>
            <a:pPr algn="l"/>
            <a:endParaRPr lang="fr-FR" b="0" i="0" dirty="0">
              <a:solidFill>
                <a:srgbClr val="008A3A"/>
              </a:solidFill>
              <a:effectLst/>
              <a:latin typeface="Calibri" panose="020F0502020204030204" pitchFamily="34" charset="0"/>
            </a:endParaRPr>
          </a:p>
          <a:p>
            <a:pPr algn="l"/>
            <a:r>
              <a:rPr lang="fr-FR" b="0" i="0" dirty="0">
                <a:solidFill>
                  <a:srgbClr val="313131"/>
                </a:solidFill>
                <a:effectLst/>
                <a:latin typeface="Calibri" panose="020F0502020204030204" pitchFamily="34" charset="0"/>
              </a:rPr>
              <a:t> </a:t>
            </a:r>
            <a:r>
              <a:rPr lang="fr-FR" b="0" i="0" u="none" strike="noStrike" dirty="0">
                <a:solidFill>
                  <a:srgbClr val="008A3A"/>
                </a:solidFill>
                <a:effectLst/>
                <a:latin typeface="Calibri" panose="020F0502020204030204" pitchFamily="34" charset="0"/>
                <a:hlinkClick r:id="rId4"/>
              </a:rPr>
              <a:t>« Prévenir les incivilités, les violences et les discriminations dans le sport- #Tous concernés »</a:t>
            </a:r>
            <a:endParaRPr lang="fr-FR" b="0" i="0" dirty="0">
              <a:solidFill>
                <a:srgbClr val="313131"/>
              </a:solidFill>
              <a:effectLst/>
              <a:latin typeface="Calibri" panose="020F0502020204030204" pitchFamily="34" charset="0"/>
            </a:endParaRPr>
          </a:p>
        </p:txBody>
      </p:sp>
    </p:spTree>
    <p:extLst>
      <p:ext uri="{BB962C8B-B14F-4D97-AF65-F5344CB8AC3E}">
        <p14:creationId xmlns:p14="http://schemas.microsoft.com/office/powerpoint/2010/main" val="2385164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1A728D-9EE1-4048-91D8-062585548B3B}"/>
              </a:ext>
            </a:extLst>
          </p:cNvPr>
          <p:cNvSpPr>
            <a:spLocks noGrp="1"/>
          </p:cNvSpPr>
          <p:nvPr>
            <p:ph type="title"/>
          </p:nvPr>
        </p:nvSpPr>
        <p:spPr>
          <a:xfrm>
            <a:off x="838200" y="365125"/>
            <a:ext cx="10515600" cy="2095853"/>
          </a:xfrm>
        </p:spPr>
        <p:txBody>
          <a:bodyPr>
            <a:normAutofit fontScale="90000"/>
          </a:bodyPr>
          <a:lstStyle/>
          <a:p>
            <a:r>
              <a:rPr lang="fr-FR" dirty="0">
                <a:solidFill>
                  <a:srgbClr val="FF0000"/>
                </a:solidFill>
              </a:rPr>
              <a:t>Préserver le pacte républicain</a:t>
            </a:r>
            <a:br>
              <a:rPr lang="fr-FR" dirty="0"/>
            </a:br>
            <a:br>
              <a:rPr lang="fr-FR" dirty="0"/>
            </a:br>
            <a:r>
              <a:rPr lang="fr-FR" dirty="0"/>
              <a:t>https://www.sports.gouv.fr/ethique-integrite/preserver-le-pacte-republicain/</a:t>
            </a:r>
          </a:p>
        </p:txBody>
      </p:sp>
      <p:sp>
        <p:nvSpPr>
          <p:cNvPr id="4" name="ZoneTexte 3">
            <a:extLst>
              <a:ext uri="{FF2B5EF4-FFF2-40B4-BE49-F238E27FC236}">
                <a16:creationId xmlns:a16="http://schemas.microsoft.com/office/drawing/2014/main" id="{B4A9B64D-56F8-4C7D-9E63-5DABD3567DD6}"/>
              </a:ext>
            </a:extLst>
          </p:cNvPr>
          <p:cNvSpPr txBox="1"/>
          <p:nvPr/>
        </p:nvSpPr>
        <p:spPr>
          <a:xfrm>
            <a:off x="838200" y="3081867"/>
            <a:ext cx="10385777" cy="3139321"/>
          </a:xfrm>
          <a:prstGeom prst="rect">
            <a:avLst/>
          </a:prstGeom>
          <a:noFill/>
        </p:spPr>
        <p:txBody>
          <a:bodyPr wrap="square">
            <a:spAutoFit/>
          </a:bodyPr>
          <a:lstStyle/>
          <a:p>
            <a:pPr algn="l"/>
            <a:r>
              <a:rPr lang="fr-FR" b="1" i="0" dirty="0">
                <a:solidFill>
                  <a:srgbClr val="FF0000"/>
                </a:solidFill>
                <a:effectLst/>
                <a:latin typeface="Calibri" panose="020F0502020204030204" pitchFamily="34" charset="0"/>
              </a:rPr>
              <a:t>La laïcité</a:t>
            </a:r>
          </a:p>
          <a:p>
            <a:pPr algn="l"/>
            <a:r>
              <a:rPr lang="fr-FR" b="1" i="0" dirty="0">
                <a:solidFill>
                  <a:srgbClr val="313131"/>
                </a:solidFill>
                <a:effectLst/>
                <a:latin typeface="Calibri" panose="020F0502020204030204" pitchFamily="34" charset="0"/>
              </a:rPr>
              <a:t>De quoi parle-t-on ?</a:t>
            </a:r>
            <a:endParaRPr lang="fr-FR" b="0" i="0" dirty="0">
              <a:solidFill>
                <a:srgbClr val="313131"/>
              </a:solidFill>
              <a:effectLst/>
              <a:latin typeface="Calibri" panose="020F0502020204030204" pitchFamily="34" charset="0"/>
            </a:endParaRPr>
          </a:p>
          <a:p>
            <a:pPr algn="l"/>
            <a:r>
              <a:rPr lang="fr-FR" b="0" i="0" dirty="0">
                <a:solidFill>
                  <a:srgbClr val="313131"/>
                </a:solidFill>
                <a:effectLst/>
                <a:latin typeface="Calibri" panose="020F0502020204030204" pitchFamily="34" charset="0"/>
              </a:rPr>
              <a:t>La laïcité est le fondement du pacte républicain. Elle figure à l’article 1er de la Constitution : </a:t>
            </a:r>
            <a:r>
              <a:rPr lang="fr-FR" b="0" i="1" dirty="0">
                <a:solidFill>
                  <a:srgbClr val="313131"/>
                </a:solidFill>
                <a:effectLst/>
                <a:latin typeface="Calibri" panose="020F0502020204030204" pitchFamily="34" charset="0"/>
              </a:rPr>
              <a:t>« La France est une République indivisible, laïque, démocratique et sociale. Elle assure l’égalité devant la loi de tous les citoyens sans distinction d’origine, de race ou de religion. Elle respecte toutes les croyances. »</a:t>
            </a:r>
            <a:endParaRPr lang="fr-FR" b="0" i="0" dirty="0">
              <a:solidFill>
                <a:srgbClr val="313131"/>
              </a:solidFill>
              <a:effectLst/>
              <a:latin typeface="Calibri" panose="020F0502020204030204" pitchFamily="34" charset="0"/>
            </a:endParaRPr>
          </a:p>
          <a:p>
            <a:pPr algn="l"/>
            <a:r>
              <a:rPr lang="fr-FR" b="0" i="0" dirty="0">
                <a:solidFill>
                  <a:srgbClr val="313131"/>
                </a:solidFill>
                <a:effectLst/>
                <a:latin typeface="Calibri" panose="020F0502020204030204" pitchFamily="34" charset="0"/>
              </a:rPr>
              <a:t>La laïcité est un projet d’émancipation de tous les êtres humains qui assure la liberté de conscience et l’égalité en droits de chacun et permet la fraternité entre tous. La laïcité protège de toute tentative de discrimination.</a:t>
            </a:r>
          </a:p>
          <a:p>
            <a:pPr algn="l"/>
            <a:r>
              <a:rPr lang="fr-FR" b="0" i="0" dirty="0">
                <a:solidFill>
                  <a:srgbClr val="313131"/>
                </a:solidFill>
                <a:effectLst/>
                <a:latin typeface="Calibri" panose="020F0502020204030204" pitchFamily="34" charset="0"/>
              </a:rPr>
              <a:t>Elle s’inscrit en cohérence avec la Déclaration des droits de l’Homme et du citoyen aux termes de laquelle </a:t>
            </a:r>
            <a:r>
              <a:rPr lang="fr-FR" b="0" i="1" dirty="0">
                <a:solidFill>
                  <a:srgbClr val="313131"/>
                </a:solidFill>
                <a:effectLst/>
                <a:latin typeface="Calibri" panose="020F0502020204030204" pitchFamily="34" charset="0"/>
              </a:rPr>
              <a:t>« Les hommes naissent et demeurent libres et égaux en droits »</a:t>
            </a:r>
            <a:r>
              <a:rPr lang="fr-FR" b="0" i="0" dirty="0">
                <a:solidFill>
                  <a:srgbClr val="313131"/>
                </a:solidFill>
                <a:effectLst/>
                <a:latin typeface="Calibri" panose="020F0502020204030204" pitchFamily="34" charset="0"/>
              </a:rPr>
              <a:t> (article 1er) et </a:t>
            </a:r>
            <a:r>
              <a:rPr lang="fr-FR" b="0" i="1" dirty="0">
                <a:solidFill>
                  <a:srgbClr val="313131"/>
                </a:solidFill>
                <a:effectLst/>
                <a:latin typeface="Calibri" panose="020F0502020204030204" pitchFamily="34" charset="0"/>
              </a:rPr>
              <a:t>« Nul ne doit être inquiété pour ses opinions, même religieuses, pourvu que leur manifestation ne trouble pas l’ordre public établi par la loi »</a:t>
            </a:r>
            <a:r>
              <a:rPr lang="fr-FR" b="0" i="0" dirty="0">
                <a:solidFill>
                  <a:srgbClr val="313131"/>
                </a:solidFill>
                <a:effectLst/>
                <a:latin typeface="Calibri" panose="020F0502020204030204" pitchFamily="34" charset="0"/>
              </a:rPr>
              <a:t> (article 10).</a:t>
            </a:r>
          </a:p>
        </p:txBody>
      </p:sp>
    </p:spTree>
    <p:extLst>
      <p:ext uri="{BB962C8B-B14F-4D97-AF65-F5344CB8AC3E}">
        <p14:creationId xmlns:p14="http://schemas.microsoft.com/office/powerpoint/2010/main" val="3902426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1A728D-9EE1-4048-91D8-062585548B3B}"/>
              </a:ext>
            </a:extLst>
          </p:cNvPr>
          <p:cNvSpPr>
            <a:spLocks noGrp="1"/>
          </p:cNvSpPr>
          <p:nvPr>
            <p:ph type="title"/>
          </p:nvPr>
        </p:nvSpPr>
        <p:spPr>
          <a:xfrm>
            <a:off x="838200" y="365125"/>
            <a:ext cx="10515600" cy="2095853"/>
          </a:xfrm>
        </p:spPr>
        <p:txBody>
          <a:bodyPr>
            <a:normAutofit fontScale="90000"/>
          </a:bodyPr>
          <a:lstStyle/>
          <a:p>
            <a:r>
              <a:rPr lang="fr-FR" dirty="0">
                <a:solidFill>
                  <a:srgbClr val="FF0000"/>
                </a:solidFill>
              </a:rPr>
              <a:t>Préserver le pacte républicain</a:t>
            </a:r>
            <a:br>
              <a:rPr lang="fr-FR" dirty="0"/>
            </a:br>
            <a:br>
              <a:rPr lang="fr-FR" dirty="0"/>
            </a:br>
            <a:r>
              <a:rPr lang="fr-FR" dirty="0"/>
              <a:t>https://www.sports.gouv.fr/ethique-integrite/preserver-le-pacte-republicain/</a:t>
            </a:r>
          </a:p>
        </p:txBody>
      </p:sp>
      <p:sp>
        <p:nvSpPr>
          <p:cNvPr id="4" name="ZoneTexte 3">
            <a:extLst>
              <a:ext uri="{FF2B5EF4-FFF2-40B4-BE49-F238E27FC236}">
                <a16:creationId xmlns:a16="http://schemas.microsoft.com/office/drawing/2014/main" id="{B4A9B64D-56F8-4C7D-9E63-5DABD3567DD6}"/>
              </a:ext>
            </a:extLst>
          </p:cNvPr>
          <p:cNvSpPr txBox="1"/>
          <p:nvPr/>
        </p:nvSpPr>
        <p:spPr>
          <a:xfrm>
            <a:off x="838200" y="3081867"/>
            <a:ext cx="10385777" cy="3416320"/>
          </a:xfrm>
          <a:prstGeom prst="rect">
            <a:avLst/>
          </a:prstGeom>
          <a:noFill/>
        </p:spPr>
        <p:txBody>
          <a:bodyPr wrap="square">
            <a:spAutoFit/>
          </a:bodyPr>
          <a:lstStyle/>
          <a:p>
            <a:pPr algn="l"/>
            <a:r>
              <a:rPr lang="fr-FR" b="1" i="0" dirty="0">
                <a:solidFill>
                  <a:srgbClr val="313131"/>
                </a:solidFill>
                <a:effectLst/>
                <a:latin typeface="Calibri" panose="020F0502020204030204" pitchFamily="34" charset="0"/>
              </a:rPr>
              <a:t>La liberté </a:t>
            </a:r>
            <a:r>
              <a:rPr lang="fr-FR" b="0" i="0" dirty="0">
                <a:solidFill>
                  <a:srgbClr val="313131"/>
                </a:solidFill>
                <a:effectLst/>
                <a:latin typeface="Calibri" panose="020F0502020204030204" pitchFamily="34" charset="0"/>
              </a:rPr>
              <a:t>de conscience est garantie par l’article 1er de la loi de 1905. C’est la liberté de penser, d’avoir des convictions, politiques, philosophiques ou religieuses -soit de croire, de ne pas croire, de ne plus croire ou de changer de religion.</a:t>
            </a:r>
          </a:p>
          <a:p>
            <a:pPr algn="l"/>
            <a:r>
              <a:rPr lang="fr-FR" b="0" i="0" dirty="0">
                <a:solidFill>
                  <a:srgbClr val="313131"/>
                </a:solidFill>
                <a:effectLst/>
                <a:latin typeface="Calibri" panose="020F0502020204030204" pitchFamily="34" charset="0"/>
              </a:rPr>
              <a:t>La laïcité garantit la liberté de culte.</a:t>
            </a:r>
          </a:p>
          <a:p>
            <a:pPr algn="l"/>
            <a:r>
              <a:rPr lang="fr-FR" b="0" i="0" dirty="0">
                <a:solidFill>
                  <a:srgbClr val="313131"/>
                </a:solidFill>
                <a:effectLst/>
                <a:latin typeface="Calibri" panose="020F0502020204030204" pitchFamily="34" charset="0"/>
              </a:rPr>
              <a:t>Elle garantit en outre la liberté d’exprimer publiquement ses convictions religieuses, pourvu que leur manifestation ne trouble pas l’ordre public établi par la loi.</a:t>
            </a:r>
          </a:p>
          <a:p>
            <a:pPr algn="l"/>
            <a:r>
              <a:rPr lang="fr-FR" b="0" i="0" dirty="0">
                <a:solidFill>
                  <a:srgbClr val="313131"/>
                </a:solidFill>
                <a:effectLst/>
                <a:latin typeface="Calibri" panose="020F0502020204030204" pitchFamily="34" charset="0"/>
              </a:rPr>
              <a:t>La laïcité implique la neutralité de l’État et impose l’égalité de tous devant la loi sans distinction de religion ou de conviction.</a:t>
            </a:r>
          </a:p>
          <a:p>
            <a:r>
              <a:rPr lang="fr-FR" b="1" i="0" dirty="0">
                <a:solidFill>
                  <a:srgbClr val="313131"/>
                </a:solidFill>
                <a:effectLst/>
                <a:latin typeface="Calibri" panose="020F0502020204030204" pitchFamily="34" charset="0"/>
              </a:rPr>
              <a:t>L’égalité</a:t>
            </a:r>
            <a:r>
              <a:rPr lang="fr-FR" b="0" i="0" dirty="0">
                <a:solidFill>
                  <a:srgbClr val="313131"/>
                </a:solidFill>
                <a:effectLst/>
                <a:latin typeface="Calibri" panose="020F0502020204030204" pitchFamily="34" charset="0"/>
              </a:rPr>
              <a:t>, c’est la commune appartenance à la Nation, le partage de la citoyenneté et l’identité des droits et devoirs qu’elle implique. Il n’y a pas de liberté sans égalité civile, juridique et politique : égalité de statut entre citoyens, entre hommes et femmes, égalité entre usagers des services publics, égalité des cultes.</a:t>
            </a:r>
          </a:p>
          <a:p>
            <a:pPr algn="l"/>
            <a:endParaRPr lang="fr-FR" b="0" i="0" dirty="0">
              <a:solidFill>
                <a:srgbClr val="313131"/>
              </a:solidFill>
              <a:effectLst/>
              <a:latin typeface="Calibri" panose="020F0502020204030204" pitchFamily="34" charset="0"/>
            </a:endParaRPr>
          </a:p>
        </p:txBody>
      </p:sp>
    </p:spTree>
    <p:extLst>
      <p:ext uri="{BB962C8B-B14F-4D97-AF65-F5344CB8AC3E}">
        <p14:creationId xmlns:p14="http://schemas.microsoft.com/office/powerpoint/2010/main" val="1211711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A1E6D62-6390-435B-98EE-421714CD4B44}"/>
              </a:ext>
            </a:extLst>
          </p:cNvPr>
          <p:cNvSpPr txBox="1"/>
          <p:nvPr/>
        </p:nvSpPr>
        <p:spPr>
          <a:xfrm>
            <a:off x="936978" y="2460978"/>
            <a:ext cx="10069689" cy="3416320"/>
          </a:xfrm>
          <a:prstGeom prst="rect">
            <a:avLst/>
          </a:prstGeom>
          <a:noFill/>
        </p:spPr>
        <p:txBody>
          <a:bodyPr wrap="square">
            <a:spAutoFit/>
          </a:bodyPr>
          <a:lstStyle/>
          <a:p>
            <a:pPr algn="l"/>
            <a:r>
              <a:rPr lang="fr-FR" b="1" i="0" dirty="0">
                <a:solidFill>
                  <a:srgbClr val="313131"/>
                </a:solidFill>
                <a:effectLst/>
                <a:latin typeface="Calibri" panose="020F0502020204030204" pitchFamily="34" charset="0"/>
              </a:rPr>
              <a:t>La fraternité</a:t>
            </a:r>
            <a:r>
              <a:rPr lang="fr-FR" b="0" i="0" dirty="0">
                <a:solidFill>
                  <a:srgbClr val="313131"/>
                </a:solidFill>
                <a:effectLst/>
                <a:latin typeface="Calibri" panose="020F0502020204030204" pitchFamily="34" charset="0"/>
              </a:rPr>
              <a:t>, c’est le lien de solidarité et d’amitié entre les êtres humains, entre les membres d’une société, indépendamment des croyances particulières de chacun. La laïcité est le cadre de la fraternité républicaine dans un espace social commun à tous et apaisé, où les identités individuelles ne peuvent se réduire à des appartenances confessionnelles. Les citoyens s’associent et se respectent en dépassant leurs attachements communautaires et en s’abstenant d’en faire ostentation. La laïcité fédère et renforce l’unité de la Nation. Elle conduit à mettre au second plan, dans les rapports sociaux, ce qui divise et sépare.</a:t>
            </a:r>
          </a:p>
          <a:p>
            <a:pPr algn="l"/>
            <a:r>
              <a:rPr lang="fr-FR" b="1" i="0" dirty="0">
                <a:solidFill>
                  <a:srgbClr val="313131"/>
                </a:solidFill>
                <a:effectLst/>
                <a:latin typeface="Calibri" panose="020F0502020204030204" pitchFamily="34" charset="0"/>
              </a:rPr>
              <a:t>Que signifie la neutralité dans le champ des activités physiques et sportives ?</a:t>
            </a:r>
            <a:endParaRPr lang="fr-FR" b="0" i="0" dirty="0">
              <a:solidFill>
                <a:srgbClr val="313131"/>
              </a:solidFill>
              <a:effectLst/>
              <a:latin typeface="Calibri" panose="020F0502020204030204" pitchFamily="34" charset="0"/>
            </a:endParaRPr>
          </a:p>
          <a:p>
            <a:pPr algn="l"/>
            <a:r>
              <a:rPr lang="fr-FR" b="0" i="0" dirty="0">
                <a:solidFill>
                  <a:srgbClr val="313131"/>
                </a:solidFill>
                <a:effectLst/>
                <a:latin typeface="Calibri" panose="020F0502020204030204" pitchFamily="34" charset="0"/>
              </a:rPr>
              <a:t>Le principe de neutralité s’applique aux activités sportives organisées par les collectivités publiques ou les fédérations sportives chargées d’une mission de service public. Les présidents, salariés et bénévoles d’une fédération agréée ou délégataire, les arbitres désignés sur une compétition fédérale, les athlètes sélectionnés en équipes de France doivent ainsi respecter, dans leur activité sportive, le principe de neutralité religieuse.</a:t>
            </a:r>
          </a:p>
        </p:txBody>
      </p:sp>
      <p:sp>
        <p:nvSpPr>
          <p:cNvPr id="4" name="Titre 1">
            <a:extLst>
              <a:ext uri="{FF2B5EF4-FFF2-40B4-BE49-F238E27FC236}">
                <a16:creationId xmlns:a16="http://schemas.microsoft.com/office/drawing/2014/main" id="{0973C66F-4912-46E5-B5BB-98AFBD4A96D9}"/>
              </a:ext>
            </a:extLst>
          </p:cNvPr>
          <p:cNvSpPr txBox="1">
            <a:spLocks/>
          </p:cNvSpPr>
          <p:nvPr/>
        </p:nvSpPr>
        <p:spPr>
          <a:xfrm>
            <a:off x="838200" y="365125"/>
            <a:ext cx="10515600" cy="2095853"/>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solidFill>
                  <a:srgbClr val="FF0000"/>
                </a:solidFill>
              </a:rPr>
              <a:t>Préserver le pacte républicain</a:t>
            </a:r>
            <a:br>
              <a:rPr lang="fr-FR" dirty="0">
                <a:solidFill>
                  <a:srgbClr val="FF0000"/>
                </a:solidFill>
              </a:rPr>
            </a:br>
            <a:br>
              <a:rPr lang="fr-FR" dirty="0">
                <a:solidFill>
                  <a:srgbClr val="FF0000"/>
                </a:solidFill>
              </a:rPr>
            </a:br>
            <a:r>
              <a:rPr lang="fr-FR" dirty="0"/>
              <a:t>https://www.sports.gouv.fr/ethique-integrite/preserver-le-pacte-republicain/</a:t>
            </a:r>
          </a:p>
        </p:txBody>
      </p:sp>
    </p:spTree>
    <p:extLst>
      <p:ext uri="{BB962C8B-B14F-4D97-AF65-F5344CB8AC3E}">
        <p14:creationId xmlns:p14="http://schemas.microsoft.com/office/powerpoint/2010/main" val="2325133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05B8902-4B6C-4D1C-A2D1-09BC0A0DEED8}"/>
              </a:ext>
            </a:extLst>
          </p:cNvPr>
          <p:cNvPicPr>
            <a:picLocks noChangeAspect="1"/>
          </p:cNvPicPr>
          <p:nvPr/>
        </p:nvPicPr>
        <p:blipFill>
          <a:blip r:embed="rId2"/>
          <a:stretch>
            <a:fillRect/>
          </a:stretch>
        </p:blipFill>
        <p:spPr>
          <a:xfrm rot="5400000">
            <a:off x="-419628" y="1288430"/>
            <a:ext cx="6417420" cy="4281140"/>
          </a:xfrm>
          <a:prstGeom prst="rect">
            <a:avLst/>
          </a:prstGeom>
        </p:spPr>
      </p:pic>
      <p:pic>
        <p:nvPicPr>
          <p:cNvPr id="5" name="Image 4" descr="Une image contenant texte&#10;&#10;Description générée automatiquement">
            <a:extLst>
              <a:ext uri="{FF2B5EF4-FFF2-40B4-BE49-F238E27FC236}">
                <a16:creationId xmlns:a16="http://schemas.microsoft.com/office/drawing/2014/main" id="{E405CD0A-0235-41C1-A4A9-C7A0ED60D6F3}"/>
              </a:ext>
            </a:extLst>
          </p:cNvPr>
          <p:cNvPicPr>
            <a:picLocks noChangeAspect="1"/>
          </p:cNvPicPr>
          <p:nvPr/>
        </p:nvPicPr>
        <p:blipFill>
          <a:blip r:embed="rId3"/>
          <a:stretch>
            <a:fillRect/>
          </a:stretch>
        </p:blipFill>
        <p:spPr>
          <a:xfrm>
            <a:off x="6591460" y="1349714"/>
            <a:ext cx="4016627" cy="5287996"/>
          </a:xfrm>
          <a:prstGeom prst="rect">
            <a:avLst/>
          </a:prstGeom>
        </p:spPr>
      </p:pic>
      <p:sp>
        <p:nvSpPr>
          <p:cNvPr id="7" name="ZoneTexte 6">
            <a:extLst>
              <a:ext uri="{FF2B5EF4-FFF2-40B4-BE49-F238E27FC236}">
                <a16:creationId xmlns:a16="http://schemas.microsoft.com/office/drawing/2014/main" id="{575690CF-C05C-422C-B038-01202C35B8CF}"/>
              </a:ext>
            </a:extLst>
          </p:cNvPr>
          <p:cNvSpPr txBox="1"/>
          <p:nvPr/>
        </p:nvSpPr>
        <p:spPr>
          <a:xfrm>
            <a:off x="5735889" y="373502"/>
            <a:ext cx="6099242" cy="1169551"/>
          </a:xfrm>
          <a:prstGeom prst="rect">
            <a:avLst/>
          </a:prstGeom>
          <a:noFill/>
        </p:spPr>
        <p:txBody>
          <a:bodyPr wrap="square">
            <a:spAutoFit/>
          </a:bodyPr>
          <a:lstStyle/>
          <a:p>
            <a:r>
              <a:rPr lang="fr-FR" sz="1400" b="1" dirty="0">
                <a:solidFill>
                  <a:srgbClr val="FF0000"/>
                </a:solidFill>
              </a:rPr>
              <a:t>La Région Ile-de-France : un fort engagement concernant les valeurs de la république et de la laïcité</a:t>
            </a:r>
          </a:p>
          <a:p>
            <a:r>
              <a:rPr lang="fr-FR" sz="1400" dirty="0">
                <a:hlinkClick r:id="rId4"/>
              </a:rPr>
              <a:t>https://www.iledefrance.fr/sites/default/files/medias/2020/11/Charte_regionale_valeurs_republique_et_laicite_2018_integrale.pdf</a:t>
            </a:r>
            <a:endParaRPr lang="fr-FR" sz="1400" dirty="0"/>
          </a:p>
          <a:p>
            <a:endParaRPr lang="fr-FR" sz="1400" dirty="0"/>
          </a:p>
        </p:txBody>
      </p:sp>
    </p:spTree>
    <p:extLst>
      <p:ext uri="{BB962C8B-B14F-4D97-AF65-F5344CB8AC3E}">
        <p14:creationId xmlns:p14="http://schemas.microsoft.com/office/powerpoint/2010/main" val="3906540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AD1720E-14C0-465B-A87C-361BDD64013D}"/>
              </a:ext>
            </a:extLst>
          </p:cNvPr>
          <p:cNvSpPr txBox="1"/>
          <p:nvPr/>
        </p:nvSpPr>
        <p:spPr>
          <a:xfrm>
            <a:off x="838200" y="2898719"/>
            <a:ext cx="10416821" cy="3693319"/>
          </a:xfrm>
          <a:prstGeom prst="rect">
            <a:avLst/>
          </a:prstGeom>
          <a:noFill/>
        </p:spPr>
        <p:txBody>
          <a:bodyPr wrap="square">
            <a:spAutoFit/>
          </a:bodyPr>
          <a:lstStyle/>
          <a:p>
            <a:pPr algn="l"/>
            <a:r>
              <a:rPr lang="fr-FR" b="1" i="0" dirty="0">
                <a:solidFill>
                  <a:srgbClr val="FF0000"/>
                </a:solidFill>
                <a:effectLst/>
                <a:latin typeface="Calibri" panose="020F0502020204030204" pitchFamily="34" charset="0"/>
              </a:rPr>
              <a:t>Prévenir la radicalisation</a:t>
            </a:r>
          </a:p>
          <a:p>
            <a:pPr algn="l"/>
            <a:endParaRPr lang="fr-FR" b="1" i="0" dirty="0">
              <a:solidFill>
                <a:srgbClr val="313131"/>
              </a:solidFill>
              <a:effectLst/>
              <a:latin typeface="Calibri" panose="020F0502020204030204" pitchFamily="34" charset="0"/>
            </a:endParaRPr>
          </a:p>
          <a:p>
            <a:pPr algn="l"/>
            <a:r>
              <a:rPr lang="fr-FR" b="1" i="0" dirty="0">
                <a:solidFill>
                  <a:srgbClr val="313131"/>
                </a:solidFill>
                <a:effectLst/>
                <a:latin typeface="Calibri" panose="020F0502020204030204" pitchFamily="34" charset="0"/>
              </a:rPr>
              <a:t>La radicalisation : c’est quoi ? La définition retenue par le SG-CIPDR est celle de </a:t>
            </a:r>
            <a:r>
              <a:rPr lang="fr-FR" b="1" i="0" dirty="0" err="1">
                <a:solidFill>
                  <a:srgbClr val="313131"/>
                </a:solidFill>
                <a:effectLst/>
                <a:latin typeface="Calibri" panose="020F0502020204030204" pitchFamily="34" charset="0"/>
              </a:rPr>
              <a:t>Farhad</a:t>
            </a:r>
            <a:r>
              <a:rPr lang="fr-FR" b="1" i="0" dirty="0">
                <a:solidFill>
                  <a:srgbClr val="313131"/>
                </a:solidFill>
                <a:effectLst/>
                <a:latin typeface="Calibri" panose="020F0502020204030204" pitchFamily="34" charset="0"/>
              </a:rPr>
              <a:t> Khosrokhavar : « processus par lequel un individu ou un groupe adopte une forme violente d’action, directement liée à une idéologie extrémiste à contenu politique, social ou religieux qui conteste l’ordre établi sur le plan politique, social ou culturel ».</a:t>
            </a:r>
          </a:p>
          <a:p>
            <a:pPr algn="l"/>
            <a:r>
              <a:rPr lang="fr-FR" b="0" i="0" dirty="0">
                <a:solidFill>
                  <a:srgbClr val="313131"/>
                </a:solidFill>
                <a:effectLst/>
                <a:latin typeface="Calibri" panose="020F0502020204030204" pitchFamily="34" charset="0"/>
              </a:rPr>
              <a:t>La radicalisation est donc un processus qui conduit une ou des personnes à devenir plus dures, plus intransigeantes dans leur manière de penser puis d’agir. La radicalisation constitue en quelque sorte l’aboutissement d’une « transformation de la personne » vers un absolu qu’elle s’est trouvée voire dans lequel elle s’est « enfermée ». Un absolu qui lui est propre ou propre au groupe auquel elle s’identifie.</a:t>
            </a:r>
            <a:br>
              <a:rPr lang="fr-FR" b="0" i="0" dirty="0">
                <a:solidFill>
                  <a:srgbClr val="313131"/>
                </a:solidFill>
                <a:effectLst/>
                <a:latin typeface="Calibri" panose="020F0502020204030204" pitchFamily="34" charset="0"/>
              </a:rPr>
            </a:br>
            <a:r>
              <a:rPr lang="fr-FR" b="0" i="0" dirty="0">
                <a:solidFill>
                  <a:srgbClr val="313131"/>
                </a:solidFill>
                <a:effectLst/>
                <a:latin typeface="Calibri" panose="020F0502020204030204" pitchFamily="34" charset="0"/>
              </a:rPr>
              <a:t>La radicalisation est souvent assimilée à celle à caractère islamiste pouvant conduire au djihadisme et à des actes de terrorisme. Elle n’est pas l’unique forme de radicalisation mais mobilise particulièrement les politiques publiques depuis les vagues d’attentats de 2015.</a:t>
            </a:r>
          </a:p>
        </p:txBody>
      </p:sp>
      <p:sp>
        <p:nvSpPr>
          <p:cNvPr id="4" name="Titre 1">
            <a:extLst>
              <a:ext uri="{FF2B5EF4-FFF2-40B4-BE49-F238E27FC236}">
                <a16:creationId xmlns:a16="http://schemas.microsoft.com/office/drawing/2014/main" id="{5896C276-85BB-4446-8FD6-EC13D6FBFA6D}"/>
              </a:ext>
            </a:extLst>
          </p:cNvPr>
          <p:cNvSpPr txBox="1">
            <a:spLocks/>
          </p:cNvSpPr>
          <p:nvPr/>
        </p:nvSpPr>
        <p:spPr>
          <a:xfrm>
            <a:off x="838200" y="365125"/>
            <a:ext cx="10515600" cy="2095853"/>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solidFill>
                  <a:srgbClr val="FF0000"/>
                </a:solidFill>
              </a:rPr>
              <a:t>Préserver le pacte républicain</a:t>
            </a:r>
            <a:br>
              <a:rPr lang="fr-FR" dirty="0"/>
            </a:br>
            <a:br>
              <a:rPr lang="fr-FR" dirty="0"/>
            </a:br>
            <a:r>
              <a:rPr lang="fr-FR" dirty="0"/>
              <a:t>https://www.sports.gouv.fr/ethique-integrite/preserver-le-pacte-republicain/</a:t>
            </a:r>
          </a:p>
        </p:txBody>
      </p:sp>
    </p:spTree>
    <p:extLst>
      <p:ext uri="{BB962C8B-B14F-4D97-AF65-F5344CB8AC3E}">
        <p14:creationId xmlns:p14="http://schemas.microsoft.com/office/powerpoint/2010/main" val="1757056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5896C276-85BB-4446-8FD6-EC13D6FBFA6D}"/>
              </a:ext>
            </a:extLst>
          </p:cNvPr>
          <p:cNvSpPr txBox="1">
            <a:spLocks/>
          </p:cNvSpPr>
          <p:nvPr/>
        </p:nvSpPr>
        <p:spPr>
          <a:xfrm>
            <a:off x="838200" y="365125"/>
            <a:ext cx="10515600" cy="2095853"/>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solidFill>
                  <a:srgbClr val="FF0000"/>
                </a:solidFill>
              </a:rPr>
              <a:t>Préserver le pacte républicain</a:t>
            </a:r>
            <a:br>
              <a:rPr lang="fr-FR" dirty="0"/>
            </a:br>
            <a:br>
              <a:rPr lang="fr-FR" dirty="0"/>
            </a:br>
            <a:r>
              <a:rPr lang="fr-FR" dirty="0"/>
              <a:t>https://www.sports.gouv.fr/ethique-integrite/preserver-le-pacte-republicain/</a:t>
            </a:r>
          </a:p>
        </p:txBody>
      </p:sp>
      <p:pic>
        <p:nvPicPr>
          <p:cNvPr id="2" name="Image 1">
            <a:extLst>
              <a:ext uri="{FF2B5EF4-FFF2-40B4-BE49-F238E27FC236}">
                <a16:creationId xmlns:a16="http://schemas.microsoft.com/office/drawing/2014/main" id="{69BD2972-91E7-40E6-890B-3AFDA91EECBB}"/>
              </a:ext>
            </a:extLst>
          </p:cNvPr>
          <p:cNvPicPr>
            <a:picLocks noChangeAspect="1"/>
          </p:cNvPicPr>
          <p:nvPr/>
        </p:nvPicPr>
        <p:blipFill>
          <a:blip r:embed="rId2"/>
          <a:stretch>
            <a:fillRect/>
          </a:stretch>
        </p:blipFill>
        <p:spPr>
          <a:xfrm>
            <a:off x="838200" y="2950323"/>
            <a:ext cx="10278747" cy="3243353"/>
          </a:xfrm>
          <a:prstGeom prst="rect">
            <a:avLst/>
          </a:prstGeom>
        </p:spPr>
      </p:pic>
    </p:spTree>
    <p:extLst>
      <p:ext uri="{BB962C8B-B14F-4D97-AF65-F5344CB8AC3E}">
        <p14:creationId xmlns:p14="http://schemas.microsoft.com/office/powerpoint/2010/main" val="4283540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CB21A26-A0E5-41E5-9C76-D659A3E18AC8}"/>
              </a:ext>
            </a:extLst>
          </p:cNvPr>
          <p:cNvSpPr txBox="1"/>
          <p:nvPr/>
        </p:nvSpPr>
        <p:spPr>
          <a:xfrm>
            <a:off x="1142999" y="814389"/>
            <a:ext cx="10387013" cy="6186309"/>
          </a:xfrm>
          <a:prstGeom prst="rect">
            <a:avLst/>
          </a:prstGeom>
          <a:noFill/>
        </p:spPr>
        <p:txBody>
          <a:bodyPr wrap="square" rtlCol="0">
            <a:spAutoFit/>
          </a:bodyPr>
          <a:lstStyle/>
          <a:p>
            <a:r>
              <a:rPr lang="fr-FR" dirty="0"/>
              <a:t>L’engagement au sein des clubs que ce soit en tant que dirigeant ou encadrant est d’abord un engament sportif et passionnel mais la pratique sportive n’est malheureusement pas exempte d’un certain nombre de dérives qui ternissent l’image du sport et qui doivent être combattues fermement.</a:t>
            </a:r>
          </a:p>
          <a:p>
            <a:endParaRPr lang="fr-FR" dirty="0"/>
          </a:p>
          <a:p>
            <a:r>
              <a:rPr lang="fr-FR" dirty="0"/>
              <a:t>Tous les sports sont concernés.</a:t>
            </a:r>
          </a:p>
          <a:p>
            <a:endParaRPr lang="fr-FR" dirty="0"/>
          </a:p>
          <a:p>
            <a:r>
              <a:rPr lang="fr-FR" dirty="0"/>
              <a:t>Le ministère des sports et les différents partenaires qui contribuent au financement de ce dernier mettent désormais l’accent sur la nécessaire éthique qui doit entourer la pratique sportive car la presse fait régulièrement écho de dérives que chaque acteur du sport doit désormais connaître pour mieux prévenir.</a:t>
            </a:r>
          </a:p>
          <a:p>
            <a:endParaRPr lang="fr-FR" dirty="0"/>
          </a:p>
          <a:p>
            <a:r>
              <a:rPr lang="fr-FR" dirty="0"/>
              <a:t>Ce document est destiné aux cadres et dirigeants de la FFESSM Ile-de-France afin de leur permettre de  mieux cerner ces dérives pour mieux les dénoncer et les combattre.</a:t>
            </a:r>
          </a:p>
          <a:p>
            <a:endParaRPr lang="fr-FR" dirty="0"/>
          </a:p>
          <a:p>
            <a:r>
              <a:rPr lang="fr-FR" dirty="0"/>
              <a:t>Il leur permettra également de trouver l’information propres à l’éthique sportive dans toute la dimension de sa pratique.</a:t>
            </a:r>
          </a:p>
          <a:p>
            <a:endParaRPr lang="fr-FR" dirty="0"/>
          </a:p>
          <a:p>
            <a:r>
              <a:rPr lang="fr-FR" dirty="0"/>
              <a:t>Trois domaines sont plus précisément abordés : la protection du pratiquant, la prévention des discriminations et la « préservation du pacte républicain ».</a:t>
            </a:r>
          </a:p>
          <a:p>
            <a:endParaRPr lang="fr-FR" dirty="0"/>
          </a:p>
          <a:p>
            <a:endParaRPr lang="fr-FR" dirty="0"/>
          </a:p>
          <a:p>
            <a:endParaRPr lang="fr-FR" dirty="0"/>
          </a:p>
          <a:p>
            <a:pPr marL="285750" indent="-285750">
              <a:buFontTx/>
              <a:buChar char="-"/>
            </a:pPr>
            <a:endParaRPr lang="fr-FR" dirty="0"/>
          </a:p>
        </p:txBody>
      </p:sp>
    </p:spTree>
    <p:extLst>
      <p:ext uri="{BB962C8B-B14F-4D97-AF65-F5344CB8AC3E}">
        <p14:creationId xmlns:p14="http://schemas.microsoft.com/office/powerpoint/2010/main" val="2380449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A688DBDF-E9F8-4E3E-8A3E-9E94C7C70A86}"/>
              </a:ext>
            </a:extLst>
          </p:cNvPr>
          <p:cNvSpPr txBox="1">
            <a:spLocks/>
          </p:cNvSpPr>
          <p:nvPr/>
        </p:nvSpPr>
        <p:spPr>
          <a:xfrm>
            <a:off x="838200" y="365125"/>
            <a:ext cx="10515600" cy="2095853"/>
          </a:xfrm>
          <a:prstGeom prst="rect">
            <a:avLst/>
          </a:prstGeom>
        </p:spPr>
        <p:txBody>
          <a:bodyP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solidFill>
                  <a:srgbClr val="FF0000"/>
                </a:solidFill>
              </a:rPr>
              <a:t>Boite à outils</a:t>
            </a:r>
            <a:br>
              <a:rPr lang="fr-FR" dirty="0">
                <a:solidFill>
                  <a:srgbClr val="FF0000"/>
                </a:solidFill>
              </a:rPr>
            </a:br>
            <a:br>
              <a:rPr lang="fr-FR" dirty="0">
                <a:solidFill>
                  <a:srgbClr val="FF0000"/>
                </a:solidFill>
              </a:rPr>
            </a:br>
            <a:r>
              <a:rPr lang="fr-FR" dirty="0"/>
              <a:t>https://www.sports.gouv.fr/ethique-integrite/preserver-le-pacte-republicain/boite-a-outils//</a:t>
            </a:r>
          </a:p>
        </p:txBody>
      </p:sp>
      <p:pic>
        <p:nvPicPr>
          <p:cNvPr id="6" name="Image 5" descr="Une image contenant texte&#10;&#10;Description générée automatiquement">
            <a:extLst>
              <a:ext uri="{FF2B5EF4-FFF2-40B4-BE49-F238E27FC236}">
                <a16:creationId xmlns:a16="http://schemas.microsoft.com/office/drawing/2014/main" id="{D8E915EA-148C-4134-BAFC-2BF96D46BCE3}"/>
              </a:ext>
            </a:extLst>
          </p:cNvPr>
          <p:cNvPicPr>
            <a:picLocks noChangeAspect="1"/>
          </p:cNvPicPr>
          <p:nvPr/>
        </p:nvPicPr>
        <p:blipFill>
          <a:blip r:embed="rId2"/>
          <a:stretch>
            <a:fillRect/>
          </a:stretch>
        </p:blipFill>
        <p:spPr>
          <a:xfrm rot="4401461">
            <a:off x="700028" y="3043371"/>
            <a:ext cx="3990776" cy="2700722"/>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7580151C-03EF-4D5F-B1F5-1CF473F387C4}"/>
              </a:ext>
            </a:extLst>
          </p:cNvPr>
          <p:cNvPicPr>
            <a:picLocks noChangeAspect="1"/>
          </p:cNvPicPr>
          <p:nvPr/>
        </p:nvPicPr>
        <p:blipFill>
          <a:blip r:embed="rId3"/>
          <a:stretch>
            <a:fillRect/>
          </a:stretch>
        </p:blipFill>
        <p:spPr>
          <a:xfrm rot="5987081">
            <a:off x="3959959" y="2875111"/>
            <a:ext cx="4036481" cy="2920480"/>
          </a:xfrm>
          <a:prstGeom prst="rect">
            <a:avLst/>
          </a:prstGeom>
        </p:spPr>
      </p:pic>
      <p:pic>
        <p:nvPicPr>
          <p:cNvPr id="10" name="Image 9" descr="Une image contenant texte&#10;&#10;Description générée automatiquement">
            <a:extLst>
              <a:ext uri="{FF2B5EF4-FFF2-40B4-BE49-F238E27FC236}">
                <a16:creationId xmlns:a16="http://schemas.microsoft.com/office/drawing/2014/main" id="{21EC4066-9E68-4231-9BE2-3C170979DCA2}"/>
              </a:ext>
            </a:extLst>
          </p:cNvPr>
          <p:cNvPicPr>
            <a:picLocks noChangeAspect="1"/>
          </p:cNvPicPr>
          <p:nvPr/>
        </p:nvPicPr>
        <p:blipFill>
          <a:blip r:embed="rId4"/>
          <a:stretch>
            <a:fillRect/>
          </a:stretch>
        </p:blipFill>
        <p:spPr>
          <a:xfrm rot="4758905">
            <a:off x="7424071" y="2849556"/>
            <a:ext cx="4198877" cy="2946681"/>
          </a:xfrm>
          <a:prstGeom prst="rect">
            <a:avLst/>
          </a:prstGeom>
        </p:spPr>
      </p:pic>
    </p:spTree>
    <p:extLst>
      <p:ext uri="{BB962C8B-B14F-4D97-AF65-F5344CB8AC3E}">
        <p14:creationId xmlns:p14="http://schemas.microsoft.com/office/powerpoint/2010/main" val="1194615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9E7BF56-B90A-4D75-8D97-367EBC930C46}"/>
              </a:ext>
            </a:extLst>
          </p:cNvPr>
          <p:cNvSpPr txBox="1"/>
          <p:nvPr/>
        </p:nvSpPr>
        <p:spPr>
          <a:xfrm>
            <a:off x="1057826" y="2565700"/>
            <a:ext cx="6093618" cy="646331"/>
          </a:xfrm>
          <a:prstGeom prst="rect">
            <a:avLst/>
          </a:prstGeom>
          <a:noFill/>
        </p:spPr>
        <p:txBody>
          <a:bodyPr wrap="square">
            <a:spAutoFit/>
          </a:bodyPr>
          <a:lstStyle/>
          <a:p>
            <a:r>
              <a:rPr lang="fr-FR" dirty="0"/>
              <a:t>https://www.sports.gouv.fr/ethique-integrite/</a:t>
            </a:r>
            <a:r>
              <a:rPr lang="fr-FR" dirty="0">
                <a:solidFill>
                  <a:srgbClr val="FF0000"/>
                </a:solidFill>
              </a:rPr>
              <a:t>agir-contre-le-dopage/</a:t>
            </a:r>
          </a:p>
        </p:txBody>
      </p:sp>
      <p:sp>
        <p:nvSpPr>
          <p:cNvPr id="5" name="ZoneTexte 4">
            <a:extLst>
              <a:ext uri="{FF2B5EF4-FFF2-40B4-BE49-F238E27FC236}">
                <a16:creationId xmlns:a16="http://schemas.microsoft.com/office/drawing/2014/main" id="{5CF2D6EA-3F93-4A1A-8A53-7A823957B9BE}"/>
              </a:ext>
            </a:extLst>
          </p:cNvPr>
          <p:cNvSpPr txBox="1"/>
          <p:nvPr/>
        </p:nvSpPr>
        <p:spPr>
          <a:xfrm>
            <a:off x="3175398" y="3848785"/>
            <a:ext cx="6093618" cy="646331"/>
          </a:xfrm>
          <a:prstGeom prst="rect">
            <a:avLst/>
          </a:prstGeom>
          <a:noFill/>
        </p:spPr>
        <p:txBody>
          <a:bodyPr wrap="square">
            <a:spAutoFit/>
          </a:bodyPr>
          <a:lstStyle/>
          <a:p>
            <a:r>
              <a:rPr lang="fr-FR" dirty="0"/>
              <a:t>https://www.sports.gouv.fr/ethique-integrite/</a:t>
            </a:r>
            <a:r>
              <a:rPr lang="fr-FR" dirty="0">
                <a:solidFill>
                  <a:srgbClr val="FF0000"/>
                </a:solidFill>
              </a:rPr>
              <a:t>preserver-les-competitions/</a:t>
            </a:r>
          </a:p>
        </p:txBody>
      </p:sp>
      <p:sp>
        <p:nvSpPr>
          <p:cNvPr id="7" name="ZoneTexte 6">
            <a:extLst>
              <a:ext uri="{FF2B5EF4-FFF2-40B4-BE49-F238E27FC236}">
                <a16:creationId xmlns:a16="http://schemas.microsoft.com/office/drawing/2014/main" id="{0D91D1B9-D712-4EAC-9BA7-C70D487FF64A}"/>
              </a:ext>
            </a:extLst>
          </p:cNvPr>
          <p:cNvSpPr txBox="1"/>
          <p:nvPr/>
        </p:nvSpPr>
        <p:spPr>
          <a:xfrm>
            <a:off x="5018485" y="5148948"/>
            <a:ext cx="6093618" cy="646331"/>
          </a:xfrm>
          <a:prstGeom prst="rect">
            <a:avLst/>
          </a:prstGeom>
          <a:noFill/>
        </p:spPr>
        <p:txBody>
          <a:bodyPr wrap="square">
            <a:spAutoFit/>
          </a:bodyPr>
          <a:lstStyle/>
          <a:p>
            <a:r>
              <a:rPr lang="fr-FR" dirty="0"/>
              <a:t>https://www.sports.gouv.fr/ethique-integrite/</a:t>
            </a:r>
            <a:r>
              <a:rPr lang="fr-FR" dirty="0">
                <a:solidFill>
                  <a:srgbClr val="FF0000"/>
                </a:solidFill>
              </a:rPr>
              <a:t>agir-contre-la-corruption/</a:t>
            </a:r>
          </a:p>
        </p:txBody>
      </p:sp>
      <p:sp>
        <p:nvSpPr>
          <p:cNvPr id="8" name="ZoneTexte 7">
            <a:extLst>
              <a:ext uri="{FF2B5EF4-FFF2-40B4-BE49-F238E27FC236}">
                <a16:creationId xmlns:a16="http://schemas.microsoft.com/office/drawing/2014/main" id="{6A3E11E1-509B-4290-ADC2-5276DD908963}"/>
              </a:ext>
            </a:extLst>
          </p:cNvPr>
          <p:cNvSpPr txBox="1"/>
          <p:nvPr/>
        </p:nvSpPr>
        <p:spPr>
          <a:xfrm>
            <a:off x="1057826" y="369151"/>
            <a:ext cx="10899712" cy="1692771"/>
          </a:xfrm>
          <a:prstGeom prst="rect">
            <a:avLst/>
          </a:prstGeom>
          <a:noFill/>
        </p:spPr>
        <p:txBody>
          <a:bodyPr wrap="square" rtlCol="0">
            <a:spAutoFit/>
          </a:bodyPr>
          <a:lstStyle/>
          <a:p>
            <a:r>
              <a:rPr lang="fr-FR" sz="2800" dirty="0">
                <a:solidFill>
                  <a:srgbClr val="FF0000"/>
                </a:solidFill>
              </a:rPr>
              <a:t>Autres thèmes « éthique et intégrité » : dopage, compétition, corruption</a:t>
            </a:r>
          </a:p>
          <a:p>
            <a:endParaRPr lang="fr-FR" sz="2800" dirty="0">
              <a:solidFill>
                <a:srgbClr val="FF0000"/>
              </a:solidFill>
            </a:endParaRPr>
          </a:p>
          <a:p>
            <a:r>
              <a:rPr lang="fr-FR" sz="2400" dirty="0"/>
              <a:t>Les liens ci-dessous vous permettront de trouver toute l’information relative aux sujets évoqués.</a:t>
            </a:r>
          </a:p>
        </p:txBody>
      </p:sp>
    </p:spTree>
    <p:extLst>
      <p:ext uri="{BB962C8B-B14F-4D97-AF65-F5344CB8AC3E}">
        <p14:creationId xmlns:p14="http://schemas.microsoft.com/office/powerpoint/2010/main" val="2132406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4D86B381-146B-40A8-BECC-80565DA1E185}"/>
              </a:ext>
            </a:extLst>
          </p:cNvPr>
          <p:cNvSpPr txBox="1"/>
          <p:nvPr/>
        </p:nvSpPr>
        <p:spPr>
          <a:xfrm>
            <a:off x="1546579" y="880532"/>
            <a:ext cx="8794044" cy="6309420"/>
          </a:xfrm>
          <a:prstGeom prst="rect">
            <a:avLst/>
          </a:prstGeom>
          <a:noFill/>
        </p:spPr>
        <p:txBody>
          <a:bodyPr wrap="square">
            <a:spAutoFit/>
          </a:bodyPr>
          <a:lstStyle/>
          <a:p>
            <a:r>
              <a:rPr lang="fr-FR" sz="2800" dirty="0">
                <a:solidFill>
                  <a:schemeClr val="accent1"/>
                </a:solidFill>
              </a:rPr>
              <a:t>Flash info DTN n°156 du 02 Septembre 2021</a:t>
            </a:r>
          </a:p>
          <a:p>
            <a:endParaRPr lang="fr-FR" sz="2800" dirty="0"/>
          </a:p>
          <a:p>
            <a:endParaRPr lang="fr-FR" dirty="0"/>
          </a:p>
          <a:p>
            <a:r>
              <a:rPr lang="fr-FR" sz="2400" b="1" dirty="0">
                <a:solidFill>
                  <a:srgbClr val="FF0000"/>
                </a:solidFill>
              </a:rPr>
              <a:t>Vie fédérale - Evolutions législatives</a:t>
            </a:r>
          </a:p>
          <a:p>
            <a:endParaRPr lang="fr-FR" dirty="0"/>
          </a:p>
          <a:p>
            <a:r>
              <a:rPr lang="fr-FR" dirty="0"/>
              <a:t>La loi du 24 août 2021, confortant le respect des principes de la République, s’inscrit dans la suite des discours du Président de la République prononcés lors du 150ème anniversaire de la République le 4 septembre 2021 et aux Mureaux le 2 octobre 2020.</a:t>
            </a:r>
          </a:p>
          <a:p>
            <a:endParaRPr lang="fr-FR" dirty="0"/>
          </a:p>
          <a:p>
            <a:r>
              <a:rPr lang="fr-FR" dirty="0"/>
              <a:t>Il entend apporter des </a:t>
            </a:r>
            <a:r>
              <a:rPr lang="fr-FR" b="1" dirty="0"/>
              <a:t>réponses au repli communautaire, au séparatisme et aux atteintes à la citoyenneté en renforçant le respect des principes républicains.</a:t>
            </a:r>
          </a:p>
          <a:p>
            <a:endParaRPr lang="fr-FR" dirty="0"/>
          </a:p>
          <a:p>
            <a:r>
              <a:rPr lang="fr-FR" dirty="0"/>
              <a:t>Dans le titre 1er, chapitre V, section 3 aux articles 63 à 67, des éléments nouveaux sont édictés dans les dispositions relatives au sport, en </a:t>
            </a:r>
            <a:r>
              <a:rPr lang="fr-FR" b="1" dirty="0"/>
              <a:t>modifiant le code du sport, notamment pour l’attribution de l’agrément (désormais limité à 8 années renouvelables) et l’octroi de délégation</a:t>
            </a:r>
            <a:r>
              <a:rPr lang="fr-FR" dirty="0"/>
              <a:t>. Un décret en Conseil d’État (DCE), déterminera les conditions d’attribution et de retrait de la délégation, fixera le contenu cadre, les modalités du contrat de délégation dont celles liées aux </a:t>
            </a:r>
            <a:r>
              <a:rPr lang="fr-FR" b="1" dirty="0"/>
              <a:t>clauses de revoyure et d’engagements réciproques</a:t>
            </a:r>
            <a:r>
              <a:rPr lang="fr-FR" dirty="0"/>
              <a:t>. Ce décret, après avis</a:t>
            </a:r>
          </a:p>
          <a:p>
            <a:r>
              <a:rPr lang="fr-FR" dirty="0"/>
              <a:t>du CNOSF, devrait paraître en novembre 2021.</a:t>
            </a:r>
          </a:p>
          <a:p>
            <a:endParaRPr lang="fr-FR" dirty="0"/>
          </a:p>
          <a:p>
            <a:endParaRPr lang="fr-FR" dirty="0"/>
          </a:p>
        </p:txBody>
      </p:sp>
    </p:spTree>
    <p:extLst>
      <p:ext uri="{BB962C8B-B14F-4D97-AF65-F5344CB8AC3E}">
        <p14:creationId xmlns:p14="http://schemas.microsoft.com/office/powerpoint/2010/main" val="941107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4D86B381-146B-40A8-BECC-80565DA1E185}"/>
              </a:ext>
            </a:extLst>
          </p:cNvPr>
          <p:cNvSpPr txBox="1"/>
          <p:nvPr/>
        </p:nvSpPr>
        <p:spPr>
          <a:xfrm>
            <a:off x="1698978" y="1028343"/>
            <a:ext cx="8794044" cy="5693866"/>
          </a:xfrm>
          <a:prstGeom prst="rect">
            <a:avLst/>
          </a:prstGeom>
          <a:noFill/>
        </p:spPr>
        <p:txBody>
          <a:bodyPr wrap="square">
            <a:spAutoFit/>
          </a:bodyPr>
          <a:lstStyle/>
          <a:p>
            <a:r>
              <a:rPr lang="fr-FR" sz="2800" dirty="0">
                <a:solidFill>
                  <a:schemeClr val="accent1"/>
                </a:solidFill>
              </a:rPr>
              <a:t>Flash info DTN n°156 du 02 Septembre 2021</a:t>
            </a:r>
          </a:p>
          <a:p>
            <a:endParaRPr lang="fr-FR" dirty="0"/>
          </a:p>
          <a:p>
            <a:r>
              <a:rPr lang="fr-FR" sz="2400" dirty="0">
                <a:solidFill>
                  <a:srgbClr val="FF0000"/>
                </a:solidFill>
              </a:rPr>
              <a:t>Stratégie nationale, contrat d’engagement républicain (CER), contrat de délégation...</a:t>
            </a:r>
          </a:p>
          <a:p>
            <a:endParaRPr lang="fr-FR" dirty="0"/>
          </a:p>
          <a:p>
            <a:r>
              <a:rPr lang="fr-FR" dirty="0"/>
              <a:t>Voici quelques-unes des </a:t>
            </a:r>
            <a:r>
              <a:rPr lang="fr-FR" b="1" dirty="0"/>
              <a:t>mesures phares </a:t>
            </a:r>
            <a:r>
              <a:rPr lang="fr-FR" dirty="0"/>
              <a:t>qui résultent de cette loi :</a:t>
            </a:r>
          </a:p>
          <a:p>
            <a:r>
              <a:rPr lang="fr-FR" dirty="0"/>
              <a:t>- </a:t>
            </a:r>
            <a:r>
              <a:rPr lang="fr-FR" b="1" dirty="0"/>
              <a:t>La production de la stratégie nationale de promotion des valeurs de la République pour</a:t>
            </a:r>
          </a:p>
          <a:p>
            <a:r>
              <a:rPr lang="fr-FR" b="1" dirty="0"/>
              <a:t>chaque fédération </a:t>
            </a:r>
            <a:r>
              <a:rPr lang="fr-FR" dirty="0"/>
              <a:t>détaillera les conditions dans lesquelles les fédérations sportives exerceront leurs prérogatives de puissance publique, issues de la délégation, en déclinant les actions mettant en avant les Valeurs de la République (VLR). La stratégie nationale de chaque fédération s’impose comme un </a:t>
            </a:r>
            <a:r>
              <a:rPr lang="fr-FR" b="1" dirty="0"/>
              <a:t>prérequis à la signature du contrat de délégation </a:t>
            </a:r>
            <a:r>
              <a:rPr lang="fr-FR" dirty="0"/>
              <a:t>et sera, de facto, annexée avec le CER au contrat de délégation.</a:t>
            </a:r>
          </a:p>
          <a:p>
            <a:r>
              <a:rPr lang="fr-FR" dirty="0"/>
              <a:t>- </a:t>
            </a:r>
            <a:r>
              <a:rPr lang="fr-FR" b="1" dirty="0"/>
              <a:t>L’obligation de souscrire au contrat d’engagement républicain </a:t>
            </a:r>
            <a:r>
              <a:rPr lang="fr-FR" dirty="0"/>
              <a:t>(CER) pour bénéficier d’une subvention d’État (en numéraire ou nature).</a:t>
            </a:r>
          </a:p>
          <a:p>
            <a:r>
              <a:rPr lang="fr-FR" dirty="0"/>
              <a:t>- </a:t>
            </a:r>
            <a:r>
              <a:rPr lang="fr-FR" b="1" dirty="0"/>
              <a:t>La création du contrat de délégation va transformer la tutelle de l’État sur les fédérations sportives en une relation de responsabilité et de confiance, régie par un engagement renforcé autour des valeurs de la République ainsi qu’un accompagnement et un contrôle renouvelés, plus qualitatifs de la part du ministère.</a:t>
            </a:r>
          </a:p>
          <a:p>
            <a:endParaRPr lang="fr-FR" dirty="0"/>
          </a:p>
        </p:txBody>
      </p:sp>
    </p:spTree>
    <p:extLst>
      <p:ext uri="{BB962C8B-B14F-4D97-AF65-F5344CB8AC3E}">
        <p14:creationId xmlns:p14="http://schemas.microsoft.com/office/powerpoint/2010/main" val="3956640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968D5650-3839-4FB0-8B78-A5771E6B0203}"/>
              </a:ext>
            </a:extLst>
          </p:cNvPr>
          <p:cNvSpPr txBox="1"/>
          <p:nvPr/>
        </p:nvSpPr>
        <p:spPr>
          <a:xfrm>
            <a:off x="1456265" y="712885"/>
            <a:ext cx="9584267" cy="4678204"/>
          </a:xfrm>
          <a:prstGeom prst="rect">
            <a:avLst/>
          </a:prstGeom>
          <a:noFill/>
        </p:spPr>
        <p:txBody>
          <a:bodyPr wrap="square">
            <a:spAutoFit/>
          </a:bodyPr>
          <a:lstStyle/>
          <a:p>
            <a:r>
              <a:rPr lang="fr-FR" sz="2800" b="1" dirty="0">
                <a:solidFill>
                  <a:schemeClr val="accent1"/>
                </a:solidFill>
              </a:rPr>
              <a:t>Flash info DTN n°156 du 02 Septembre 2021</a:t>
            </a:r>
          </a:p>
          <a:p>
            <a:endParaRPr lang="fr-FR" dirty="0"/>
          </a:p>
          <a:p>
            <a:endParaRPr lang="fr-FR" dirty="0"/>
          </a:p>
          <a:p>
            <a:r>
              <a:rPr lang="fr-FR" dirty="0"/>
              <a:t>- La Convention conclue entre un </a:t>
            </a:r>
            <a:r>
              <a:rPr lang="fr-FR" b="1" dirty="0"/>
              <a:t>sportif de haut niveau</a:t>
            </a:r>
            <a:r>
              <a:rPr lang="fr-FR" dirty="0"/>
              <a:t> et sa fédération sera complétée par</a:t>
            </a:r>
          </a:p>
          <a:p>
            <a:r>
              <a:rPr lang="fr-FR" dirty="0"/>
              <a:t>l’intégration d’un </a:t>
            </a:r>
            <a:r>
              <a:rPr lang="fr-FR" b="1" dirty="0"/>
              <a:t>engagement en faveur du pacte républicain </a:t>
            </a:r>
            <a:r>
              <a:rPr lang="fr-FR" dirty="0"/>
              <a:t>et du respect des symboles de</a:t>
            </a:r>
          </a:p>
          <a:p>
            <a:r>
              <a:rPr lang="fr-FR" dirty="0"/>
              <a:t>la République.</a:t>
            </a:r>
          </a:p>
          <a:p>
            <a:endParaRPr lang="fr-FR" dirty="0"/>
          </a:p>
          <a:p>
            <a:r>
              <a:rPr lang="fr-FR" dirty="0"/>
              <a:t>La délégation et le contrat de délégation constituent la pierre angulaire du lien entre l’État et les fédérations sportives. </a:t>
            </a:r>
          </a:p>
          <a:p>
            <a:endParaRPr lang="fr-FR" dirty="0"/>
          </a:p>
          <a:p>
            <a:r>
              <a:rPr lang="fr-FR" dirty="0"/>
              <a:t>De plus, la production d’une stratégie nationale et la signature du contrat de délégation entre la fédération sportive et l’État, impliquent la mise en place d’un suivi/évaluation du respect des droits et obligations de chaque partie.</a:t>
            </a:r>
          </a:p>
          <a:p>
            <a:endParaRPr lang="fr-FR" dirty="0"/>
          </a:p>
          <a:p>
            <a:r>
              <a:rPr lang="fr-FR" dirty="0"/>
              <a:t>Les réunions avec le CNOSF, le CPSF et les fédérations sportives permettront d’envisager une co-construction des modalités d’évaluation.</a:t>
            </a:r>
          </a:p>
        </p:txBody>
      </p:sp>
    </p:spTree>
    <p:extLst>
      <p:ext uri="{BB962C8B-B14F-4D97-AF65-F5344CB8AC3E}">
        <p14:creationId xmlns:p14="http://schemas.microsoft.com/office/powerpoint/2010/main" val="2237743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04DF359-E4BF-41CB-B2EE-C399334DF0BF}"/>
              </a:ext>
            </a:extLst>
          </p:cNvPr>
          <p:cNvSpPr txBox="1"/>
          <p:nvPr/>
        </p:nvSpPr>
        <p:spPr>
          <a:xfrm>
            <a:off x="800099" y="528638"/>
            <a:ext cx="10429876" cy="1631216"/>
          </a:xfrm>
          <a:prstGeom prst="rect">
            <a:avLst/>
          </a:prstGeom>
          <a:noFill/>
        </p:spPr>
        <p:txBody>
          <a:bodyPr wrap="square">
            <a:spAutoFit/>
          </a:bodyPr>
          <a:lstStyle/>
          <a:p>
            <a:r>
              <a:rPr lang="fr-FR" sz="2800" b="0" i="0" dirty="0">
                <a:solidFill>
                  <a:srgbClr val="FF0000"/>
                </a:solidFill>
                <a:effectLst/>
                <a:latin typeface="Calibri" panose="020F0502020204030204" pitchFamily="34" charset="0"/>
              </a:rPr>
              <a:t>Introduction :</a:t>
            </a:r>
          </a:p>
          <a:p>
            <a:r>
              <a:rPr lang="fr-FR" b="0" i="0" dirty="0">
                <a:solidFill>
                  <a:srgbClr val="313131"/>
                </a:solidFill>
                <a:effectLst/>
                <a:latin typeface="Calibri" panose="020F0502020204030204" pitchFamily="34" charset="0"/>
              </a:rPr>
              <a:t>L’ensemble des acteurs sportifs (dont les fédérations sportives délégataires) sont impliquées dans le développement d’une démarche Éthique, conformément à la </a:t>
            </a:r>
            <a:r>
              <a:rPr lang="fr-FR" b="0" i="0" u="none" strike="noStrike" dirty="0">
                <a:solidFill>
                  <a:srgbClr val="000099"/>
                </a:solidFill>
                <a:effectLst/>
                <a:latin typeface="Calibri" panose="020F0502020204030204" pitchFamily="34" charset="0"/>
                <a:hlinkClick r:id="rId2"/>
              </a:rPr>
              <a:t>loi n°2017-261 du 1er mars 2017</a:t>
            </a:r>
            <a:r>
              <a:rPr lang="fr-FR" b="0" i="0" dirty="0">
                <a:solidFill>
                  <a:srgbClr val="313131"/>
                </a:solidFill>
                <a:effectLst/>
                <a:latin typeface="Calibri" panose="020F0502020204030204" pitchFamily="34" charset="0"/>
              </a:rPr>
              <a:t> visant à préserver l’éthique du sport, à renforcer la régulation et la transparence du sport professionnel et à améliorer la compétitivité des clubs.</a:t>
            </a:r>
            <a:endParaRPr lang="fr-FR" dirty="0"/>
          </a:p>
        </p:txBody>
      </p:sp>
      <p:sp>
        <p:nvSpPr>
          <p:cNvPr id="33" name="ZoneTexte 32">
            <a:extLst>
              <a:ext uri="{FF2B5EF4-FFF2-40B4-BE49-F238E27FC236}">
                <a16:creationId xmlns:a16="http://schemas.microsoft.com/office/drawing/2014/main" id="{BFA3FFB8-81F2-4CD9-989A-6DAF707EE2BC}"/>
              </a:ext>
            </a:extLst>
          </p:cNvPr>
          <p:cNvSpPr txBox="1"/>
          <p:nvPr/>
        </p:nvSpPr>
        <p:spPr>
          <a:xfrm>
            <a:off x="800099" y="2328861"/>
            <a:ext cx="10787064" cy="4247317"/>
          </a:xfrm>
          <a:prstGeom prst="rect">
            <a:avLst/>
          </a:prstGeom>
          <a:noFill/>
        </p:spPr>
        <p:txBody>
          <a:bodyPr wrap="square">
            <a:spAutoFit/>
          </a:bodyPr>
          <a:lstStyle/>
          <a:p>
            <a:r>
              <a:rPr lang="fr-FR" dirty="0"/>
              <a:t>L’Éthique sportive couvre un champ large qui concerne l’ensemble des autorités du sport, dont le Ministère chargé des Sports. Ce champ couvre :</a:t>
            </a:r>
          </a:p>
          <a:p>
            <a:r>
              <a:rPr lang="fr-FR" dirty="0"/>
              <a:t>-  la prévention des comportements à caractère raciste et antisémites ;</a:t>
            </a:r>
          </a:p>
          <a:p>
            <a:r>
              <a:rPr lang="fr-FR" dirty="0"/>
              <a:t>-  la prévention de la haine LGBT+ ;</a:t>
            </a:r>
          </a:p>
          <a:p>
            <a:r>
              <a:rPr lang="fr-FR" dirty="0"/>
              <a:t>-  la prévention des comportements à caractère sexiste et des violences faites aux femmes ;</a:t>
            </a:r>
          </a:p>
          <a:p>
            <a:r>
              <a:rPr lang="fr-FR" dirty="0"/>
              <a:t>-  la prévention du bizutage et toutes formes de violences sexuelles dans le champ sportif ;</a:t>
            </a:r>
          </a:p>
          <a:p>
            <a:r>
              <a:rPr lang="fr-FR" dirty="0"/>
              <a:t>-  la prévention des violences psychologiques ;</a:t>
            </a:r>
          </a:p>
          <a:p>
            <a:r>
              <a:rPr lang="fr-FR" dirty="0"/>
              <a:t>-  la prévention des discriminations pour un motif religieux ;</a:t>
            </a:r>
          </a:p>
          <a:p>
            <a:r>
              <a:rPr lang="fr-FR" dirty="0"/>
              <a:t>-  la prévention de la délinquance ;</a:t>
            </a:r>
          </a:p>
          <a:p>
            <a:r>
              <a:rPr lang="fr-FR" dirty="0"/>
              <a:t>-  la prévention de la radicalisation ;</a:t>
            </a:r>
          </a:p>
          <a:p>
            <a:r>
              <a:rPr lang="fr-FR" dirty="0"/>
              <a:t>-  la prévention des violences faites aux arbitres ;</a:t>
            </a:r>
          </a:p>
          <a:p>
            <a:r>
              <a:rPr lang="fr-FR" dirty="0"/>
              <a:t>-  le dialogue avec les supporters ;</a:t>
            </a:r>
          </a:p>
          <a:p>
            <a:r>
              <a:rPr lang="fr-FR" dirty="0"/>
              <a:t>-  la prévention du dopage et des conduites dopantes ;</a:t>
            </a:r>
          </a:p>
          <a:p>
            <a:r>
              <a:rPr lang="fr-FR" dirty="0"/>
              <a:t>-  la prévention des paris sportifs illicites et du trucage des compétitions ;</a:t>
            </a:r>
          </a:p>
          <a:p>
            <a:pPr marL="285750" indent="-285750">
              <a:buFontTx/>
              <a:buChar char="-"/>
            </a:pPr>
            <a:r>
              <a:rPr lang="fr-FR" dirty="0"/>
              <a:t>le fair-play financier.</a:t>
            </a:r>
          </a:p>
        </p:txBody>
      </p:sp>
    </p:spTree>
    <p:extLst>
      <p:ext uri="{BB962C8B-B14F-4D97-AF65-F5344CB8AC3E}">
        <p14:creationId xmlns:p14="http://schemas.microsoft.com/office/powerpoint/2010/main" val="3723996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1A728D-9EE1-4048-91D8-062585548B3B}"/>
              </a:ext>
            </a:extLst>
          </p:cNvPr>
          <p:cNvSpPr>
            <a:spLocks noGrp="1"/>
          </p:cNvSpPr>
          <p:nvPr>
            <p:ph type="title"/>
          </p:nvPr>
        </p:nvSpPr>
        <p:spPr>
          <a:xfrm>
            <a:off x="838200" y="1110191"/>
            <a:ext cx="10515600" cy="1325563"/>
          </a:xfrm>
        </p:spPr>
        <p:txBody>
          <a:bodyPr>
            <a:normAutofit fontScale="90000"/>
          </a:bodyPr>
          <a:lstStyle/>
          <a:p>
            <a:r>
              <a:rPr lang="fr-FR" dirty="0">
                <a:solidFill>
                  <a:srgbClr val="FF0000"/>
                </a:solidFill>
              </a:rPr>
              <a:t>Protéger les pratiquants</a:t>
            </a:r>
            <a:br>
              <a:rPr lang="fr-FR" dirty="0"/>
            </a:br>
            <a:br>
              <a:rPr lang="fr-FR" dirty="0"/>
            </a:br>
            <a:r>
              <a:rPr lang="fr-FR" sz="3100" dirty="0"/>
              <a:t>https://www.sports.gouv.fr/ethique-integrite/proteger-les-pratiquants/</a:t>
            </a:r>
          </a:p>
        </p:txBody>
      </p:sp>
      <p:sp>
        <p:nvSpPr>
          <p:cNvPr id="3" name="ZoneTexte 2">
            <a:extLst>
              <a:ext uri="{FF2B5EF4-FFF2-40B4-BE49-F238E27FC236}">
                <a16:creationId xmlns:a16="http://schemas.microsoft.com/office/drawing/2014/main" id="{60DFB45A-338B-4AAF-9692-0E00D3BE055A}"/>
              </a:ext>
            </a:extLst>
          </p:cNvPr>
          <p:cNvSpPr txBox="1"/>
          <p:nvPr/>
        </p:nvSpPr>
        <p:spPr>
          <a:xfrm flipH="1">
            <a:off x="1038578" y="2991086"/>
            <a:ext cx="10515600" cy="3139321"/>
          </a:xfrm>
          <a:prstGeom prst="rect">
            <a:avLst/>
          </a:prstGeom>
          <a:noFill/>
        </p:spPr>
        <p:txBody>
          <a:bodyPr wrap="square" rtlCol="0">
            <a:spAutoFit/>
          </a:bodyPr>
          <a:lstStyle/>
          <a:p>
            <a:pPr algn="l"/>
            <a:r>
              <a:rPr lang="fr-FR" b="1" i="0" dirty="0">
                <a:solidFill>
                  <a:srgbClr val="FF0000"/>
                </a:solidFill>
                <a:effectLst/>
                <a:latin typeface="Calibri" panose="020F0502020204030204" pitchFamily="34" charset="0"/>
              </a:rPr>
              <a:t>Le bizutage : c’est quoi ? </a:t>
            </a:r>
          </a:p>
          <a:p>
            <a:pPr algn="l"/>
            <a:endParaRPr lang="fr-FR" b="1" dirty="0">
              <a:solidFill>
                <a:srgbClr val="FF0000"/>
              </a:solidFill>
              <a:latin typeface="Calibri" panose="020F0502020204030204" pitchFamily="34" charset="0"/>
            </a:endParaRPr>
          </a:p>
          <a:p>
            <a:pPr algn="l"/>
            <a:r>
              <a:rPr lang="fr-FR" b="1" i="0" dirty="0">
                <a:solidFill>
                  <a:srgbClr val="313131"/>
                </a:solidFill>
                <a:effectLst/>
                <a:latin typeface="Calibri" panose="020F0502020204030204" pitchFamily="34" charset="0"/>
              </a:rPr>
              <a:t>Il s’agit pour un individu d’amener autrui, contre son gré ou non, à subir ou à commettre des actes humiliants ou dégradants (Les humiliations visées sont ainsi souvent une épreuve psychologique pour la victime. Quelques exemples peuvent être cités : le fait d’amener autrui à se mettre nu, le fait de lui tondre les cheveux, etc.) ou à consommer de l’alcool de manière excessive, lors de manifestations ou de réunions liées aux milieux scolaire, sportif et socio-éducatif.</a:t>
            </a:r>
          </a:p>
          <a:p>
            <a:pPr algn="l"/>
            <a:r>
              <a:rPr lang="fr-FR" b="0" i="0" dirty="0">
                <a:solidFill>
                  <a:srgbClr val="313131"/>
                </a:solidFill>
                <a:effectLst/>
                <a:latin typeface="Calibri" panose="020F0502020204030204" pitchFamily="34" charset="0"/>
              </a:rPr>
              <a:t>Le bizutage correspond donc à une situation dans laquelle un individu est délibérément placé dans une position d’infériorité vis-à-vis d’une autre personne ou d’un groupe.</a:t>
            </a:r>
          </a:p>
          <a:p>
            <a:pPr algn="l"/>
            <a:r>
              <a:rPr lang="fr-FR" b="1" i="0" dirty="0">
                <a:solidFill>
                  <a:srgbClr val="313131"/>
                </a:solidFill>
                <a:effectLst/>
                <a:latin typeface="Calibri" panose="020F0502020204030204" pitchFamily="34" charset="0"/>
              </a:rPr>
              <a:t>Le bizutage dans le champ du sport : c’est grave ?</a:t>
            </a:r>
            <a:endParaRPr lang="fr-FR" b="0" i="0" dirty="0">
              <a:solidFill>
                <a:srgbClr val="313131"/>
              </a:solidFill>
              <a:effectLst/>
              <a:latin typeface="Calibri" panose="020F0502020204030204" pitchFamily="34" charset="0"/>
            </a:endParaRPr>
          </a:p>
          <a:p>
            <a:pPr algn="l"/>
            <a:r>
              <a:rPr lang="fr-FR" b="0" i="0" dirty="0">
                <a:solidFill>
                  <a:srgbClr val="313131"/>
                </a:solidFill>
                <a:effectLst/>
                <a:latin typeface="Calibri" panose="020F0502020204030204" pitchFamily="34" charset="0"/>
              </a:rPr>
              <a:t>Oui. Il s’agit d’un délit pénal.</a:t>
            </a:r>
          </a:p>
        </p:txBody>
      </p:sp>
    </p:spTree>
    <p:extLst>
      <p:ext uri="{BB962C8B-B14F-4D97-AF65-F5344CB8AC3E}">
        <p14:creationId xmlns:p14="http://schemas.microsoft.com/office/powerpoint/2010/main" val="605894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43D65D-1AA4-49EA-89D6-CEFD497E0BC1}"/>
              </a:ext>
            </a:extLst>
          </p:cNvPr>
          <p:cNvSpPr>
            <a:spLocks noGrp="1"/>
          </p:cNvSpPr>
          <p:nvPr>
            <p:ph type="title"/>
          </p:nvPr>
        </p:nvSpPr>
        <p:spPr>
          <a:xfrm>
            <a:off x="761999" y="2497491"/>
            <a:ext cx="10810875" cy="4560711"/>
          </a:xfrm>
        </p:spPr>
        <p:txBody>
          <a:bodyPr>
            <a:normAutofit/>
          </a:bodyPr>
          <a:lstStyle/>
          <a:p>
            <a:r>
              <a:rPr lang="fr-FR" sz="2000" b="1" i="0" dirty="0">
                <a:solidFill>
                  <a:srgbClr val="FF0000"/>
                </a:solidFill>
                <a:effectLst/>
                <a:latin typeface="Calibri" panose="020F0502020204030204" pitchFamily="34" charset="0"/>
              </a:rPr>
              <a:t>Le harcèlement c’est quoi ? </a:t>
            </a:r>
            <a:br>
              <a:rPr lang="fr-FR" sz="2000" b="1" i="0" dirty="0">
                <a:solidFill>
                  <a:srgbClr val="FF0000"/>
                </a:solidFill>
                <a:effectLst/>
                <a:latin typeface="Calibri" panose="020F0502020204030204" pitchFamily="34" charset="0"/>
              </a:rPr>
            </a:br>
            <a:br>
              <a:rPr lang="fr-FR" sz="2000" b="1" i="0" dirty="0">
                <a:solidFill>
                  <a:srgbClr val="FF0000"/>
                </a:solidFill>
                <a:effectLst/>
                <a:latin typeface="Calibri" panose="020F0502020204030204" pitchFamily="34" charset="0"/>
              </a:rPr>
            </a:br>
            <a:r>
              <a:rPr lang="fr-FR" sz="2000" b="1" i="0" dirty="0">
                <a:solidFill>
                  <a:srgbClr val="313131"/>
                </a:solidFill>
                <a:effectLst/>
                <a:latin typeface="Calibri" panose="020F0502020204030204" pitchFamily="34" charset="0"/>
              </a:rPr>
              <a:t>Le harcèlement est un comportement qui se caractérise par une pression, sanctionnée par la loi, exercée par un individu ou groupe d’individus sur autrui, se traduisant par un comportement insistant et/ou des propos malveillants le plus souvent répétés. Cette situation place ainsi la personne qui en est victime dans une position d’infériorité vis-à-vis du ou des auteurs, tout en ayant une perception dégradée d’elle-même.</a:t>
            </a:r>
            <a:br>
              <a:rPr lang="fr-FR" sz="2000" b="1" i="0" dirty="0">
                <a:solidFill>
                  <a:srgbClr val="313131"/>
                </a:solidFill>
                <a:effectLst/>
                <a:latin typeface="Calibri" panose="020F0502020204030204" pitchFamily="34" charset="0"/>
              </a:rPr>
            </a:br>
            <a:r>
              <a:rPr lang="fr-FR" sz="2000" b="0" i="0" dirty="0">
                <a:solidFill>
                  <a:srgbClr val="313131"/>
                </a:solidFill>
                <a:effectLst/>
                <a:latin typeface="Calibri" panose="020F0502020204030204" pitchFamily="34" charset="0"/>
              </a:rPr>
              <a:t>Le harcèlement peut prendre deux formes, d’une part le harcèlement à caractère moral qui peut se manifester, de manière orale ou écrite, par une mise à l’écart, des propos insultants ou menaçants, des comportements humiliants ou méprisants, ou encore des pressions insupportables.</a:t>
            </a:r>
            <a:br>
              <a:rPr lang="fr-FR" sz="2000" b="0" i="0" dirty="0">
                <a:solidFill>
                  <a:srgbClr val="313131"/>
                </a:solidFill>
                <a:effectLst/>
                <a:latin typeface="Calibri" panose="020F0502020204030204" pitchFamily="34" charset="0"/>
              </a:rPr>
            </a:br>
            <a:r>
              <a:rPr lang="fr-FR" sz="2000" b="0" i="0" dirty="0">
                <a:solidFill>
                  <a:srgbClr val="313131"/>
                </a:solidFill>
                <a:effectLst/>
                <a:latin typeface="Calibri" panose="020F0502020204030204" pitchFamily="34" charset="0"/>
              </a:rPr>
              <a:t>D’autre part, le harcèlement peut avoir un caractère sexuel, lorsqu’il se manifeste, de manière orale ou écrite, par des plaisanteries obscènes, des compliments appuyés ou des critiques insistantes sur le physique, le comportement, la tenue vestimentaire, ou encore des questions intrusives adressées à la victime sur sa vie sexuelle ou amoureuse.</a:t>
            </a:r>
            <a:br>
              <a:rPr lang="fr-FR" b="0" i="0" dirty="0">
                <a:solidFill>
                  <a:srgbClr val="313131"/>
                </a:solidFill>
                <a:effectLst/>
                <a:latin typeface="Calibri" panose="020F0502020204030204" pitchFamily="34" charset="0"/>
              </a:rPr>
            </a:br>
            <a:endParaRPr lang="fr-FR" dirty="0"/>
          </a:p>
        </p:txBody>
      </p:sp>
      <p:sp>
        <p:nvSpPr>
          <p:cNvPr id="3" name="Titre 1">
            <a:extLst>
              <a:ext uri="{FF2B5EF4-FFF2-40B4-BE49-F238E27FC236}">
                <a16:creationId xmlns:a16="http://schemas.microsoft.com/office/drawing/2014/main" id="{9BBD983C-3E5D-469D-B0C9-C95F081991BF}"/>
              </a:ext>
            </a:extLst>
          </p:cNvPr>
          <p:cNvSpPr txBox="1">
            <a:spLocks/>
          </p:cNvSpPr>
          <p:nvPr/>
        </p:nvSpPr>
        <p:spPr>
          <a:xfrm>
            <a:off x="761999" y="567266"/>
            <a:ext cx="10810875" cy="180445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solidFill>
                  <a:srgbClr val="FF0000"/>
                </a:solidFill>
              </a:rPr>
              <a:t>Protéger les pratiquants</a:t>
            </a:r>
            <a:br>
              <a:rPr lang="fr-FR" dirty="0"/>
            </a:br>
            <a:br>
              <a:rPr lang="fr-FR" dirty="0"/>
            </a:br>
            <a:r>
              <a:rPr lang="fr-FR" sz="3400" dirty="0"/>
              <a:t>https://www.sports.gouv.fr/ethique-integrite/proteger-les-pratiquants/</a:t>
            </a:r>
          </a:p>
        </p:txBody>
      </p:sp>
    </p:spTree>
    <p:extLst>
      <p:ext uri="{BB962C8B-B14F-4D97-AF65-F5344CB8AC3E}">
        <p14:creationId xmlns:p14="http://schemas.microsoft.com/office/powerpoint/2010/main" val="566412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DE0476-4862-49E2-A4EC-FDD7C37255C9}"/>
              </a:ext>
            </a:extLst>
          </p:cNvPr>
          <p:cNvSpPr>
            <a:spLocks noGrp="1"/>
          </p:cNvSpPr>
          <p:nvPr>
            <p:ph type="title"/>
          </p:nvPr>
        </p:nvSpPr>
        <p:spPr>
          <a:xfrm>
            <a:off x="838200" y="1223889"/>
            <a:ext cx="10515600" cy="6062736"/>
          </a:xfrm>
        </p:spPr>
        <p:txBody>
          <a:bodyPr>
            <a:normAutofit/>
          </a:bodyPr>
          <a:lstStyle/>
          <a:p>
            <a:r>
              <a:rPr lang="fr-FR" sz="2000" b="1" i="0" dirty="0">
                <a:solidFill>
                  <a:srgbClr val="FF0000"/>
                </a:solidFill>
                <a:effectLst/>
                <a:latin typeface="Calibri" panose="020F0502020204030204" pitchFamily="34" charset="0"/>
              </a:rPr>
              <a:t>Les violences sexuelles : c’est quoi ? </a:t>
            </a:r>
            <a:br>
              <a:rPr lang="fr-FR" sz="2000" b="1" i="0" dirty="0">
                <a:solidFill>
                  <a:srgbClr val="313131"/>
                </a:solidFill>
                <a:effectLst/>
                <a:latin typeface="Calibri" panose="020F0502020204030204" pitchFamily="34" charset="0"/>
              </a:rPr>
            </a:br>
            <a:br>
              <a:rPr lang="fr-FR" sz="2000" b="1" i="0" dirty="0">
                <a:solidFill>
                  <a:srgbClr val="313131"/>
                </a:solidFill>
                <a:effectLst/>
                <a:latin typeface="Calibri" panose="020F0502020204030204" pitchFamily="34" charset="0"/>
              </a:rPr>
            </a:br>
            <a:r>
              <a:rPr lang="fr-FR" sz="2000" b="1" i="0" dirty="0">
                <a:solidFill>
                  <a:srgbClr val="313131"/>
                </a:solidFill>
                <a:effectLst/>
                <a:latin typeface="Calibri" panose="020F0502020204030204" pitchFamily="34" charset="0"/>
              </a:rPr>
              <a:t>Les violences à caractère sexuel recouvrent toutes les situations dans lesquelles une personne cherche à imposer à autrui un comportement à connotation sexuelle. Ces violences peuvent prendre diverses formes telles que des propos sexuels ou sexistes, des invitations trop insistantes, du chantage, des menaces, des messages ou images pornographiques, dont résulte une violence qui peut être à la fois verbale, physique et psychologique, dégradant l’image qu’a la victime d’elle-même.</a:t>
            </a:r>
            <a:br>
              <a:rPr lang="fr-FR" sz="2000" b="1" i="0" dirty="0">
                <a:solidFill>
                  <a:srgbClr val="313131"/>
                </a:solidFill>
                <a:effectLst/>
                <a:latin typeface="Calibri" panose="020F0502020204030204" pitchFamily="34" charset="0"/>
              </a:rPr>
            </a:br>
            <a:r>
              <a:rPr lang="fr-FR" sz="2000" b="1" i="0" dirty="0">
                <a:solidFill>
                  <a:srgbClr val="313131"/>
                </a:solidFill>
                <a:effectLst/>
                <a:latin typeface="Calibri" panose="020F0502020204030204" pitchFamily="34" charset="0"/>
              </a:rPr>
              <a:t>Les violences sexuelles dans le champ du sport : c’est grave ?</a:t>
            </a:r>
            <a:br>
              <a:rPr lang="fr-FR" sz="2000" b="0" i="0" dirty="0">
                <a:solidFill>
                  <a:srgbClr val="313131"/>
                </a:solidFill>
                <a:effectLst/>
                <a:latin typeface="Calibri" panose="020F0502020204030204" pitchFamily="34" charset="0"/>
              </a:rPr>
            </a:br>
            <a:r>
              <a:rPr lang="fr-FR" sz="2000" b="0" i="0" dirty="0">
                <a:solidFill>
                  <a:srgbClr val="313131"/>
                </a:solidFill>
                <a:effectLst/>
                <a:latin typeface="Calibri" panose="020F0502020204030204" pitchFamily="34" charset="0"/>
              </a:rPr>
              <a:t>Oui. Il s’agit, selon les cas, d’un crime pénal ou d’un délit pénal.</a:t>
            </a:r>
            <a:br>
              <a:rPr lang="fr-FR" sz="2000" b="0" i="0" dirty="0">
                <a:solidFill>
                  <a:srgbClr val="313131"/>
                </a:solidFill>
                <a:effectLst/>
                <a:latin typeface="Calibri" panose="020F0502020204030204" pitchFamily="34" charset="0"/>
              </a:rPr>
            </a:br>
            <a:br>
              <a:rPr lang="fr-FR" sz="2000" b="0" i="0" dirty="0">
                <a:solidFill>
                  <a:srgbClr val="313131"/>
                </a:solidFill>
                <a:effectLst/>
                <a:latin typeface="Calibri" panose="020F0502020204030204" pitchFamily="34" charset="0"/>
              </a:rPr>
            </a:br>
            <a:r>
              <a:rPr lang="fr-FR" sz="2000" b="0" i="0" dirty="0">
                <a:solidFill>
                  <a:srgbClr val="313131"/>
                </a:solidFill>
                <a:effectLst/>
                <a:latin typeface="Calibri" panose="020F0502020204030204" pitchFamily="34" charset="0"/>
              </a:rPr>
              <a:t>Nota : voyeurisme et exhibitionnisme font partie des violences sexuelles.</a:t>
            </a:r>
            <a:endParaRPr lang="fr-FR" sz="2000" dirty="0"/>
          </a:p>
        </p:txBody>
      </p:sp>
      <p:sp>
        <p:nvSpPr>
          <p:cNvPr id="3" name="Titre 1">
            <a:extLst>
              <a:ext uri="{FF2B5EF4-FFF2-40B4-BE49-F238E27FC236}">
                <a16:creationId xmlns:a16="http://schemas.microsoft.com/office/drawing/2014/main" id="{D84968BD-61D0-4A1B-B182-715135102D86}"/>
              </a:ext>
            </a:extLst>
          </p:cNvPr>
          <p:cNvSpPr txBox="1">
            <a:spLocks/>
          </p:cNvSpPr>
          <p:nvPr/>
        </p:nvSpPr>
        <p:spPr>
          <a:xfrm>
            <a:off x="761999" y="567266"/>
            <a:ext cx="10810875" cy="180445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solidFill>
                  <a:srgbClr val="FF0000"/>
                </a:solidFill>
              </a:rPr>
              <a:t>Protéger les pratiquants</a:t>
            </a:r>
            <a:br>
              <a:rPr lang="fr-FR" dirty="0"/>
            </a:br>
            <a:br>
              <a:rPr lang="fr-FR" dirty="0"/>
            </a:br>
            <a:r>
              <a:rPr lang="fr-FR" sz="2700" dirty="0"/>
              <a:t>https://www.sports.gouv.fr/ethique-integrite/proteger-les-pratiquants/</a:t>
            </a:r>
          </a:p>
        </p:txBody>
      </p:sp>
    </p:spTree>
    <p:extLst>
      <p:ext uri="{BB962C8B-B14F-4D97-AF65-F5344CB8AC3E}">
        <p14:creationId xmlns:p14="http://schemas.microsoft.com/office/powerpoint/2010/main" val="4118667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C5EE9D-5AEE-4D34-8D39-C6AA08B5BE07}"/>
              </a:ext>
            </a:extLst>
          </p:cNvPr>
          <p:cNvSpPr>
            <a:spLocks noGrp="1"/>
          </p:cNvSpPr>
          <p:nvPr>
            <p:ph type="title"/>
          </p:nvPr>
        </p:nvSpPr>
        <p:spPr>
          <a:xfrm>
            <a:off x="838200" y="2596445"/>
            <a:ext cx="10515600" cy="3725333"/>
          </a:xfrm>
        </p:spPr>
        <p:txBody>
          <a:bodyPr>
            <a:normAutofit/>
          </a:bodyPr>
          <a:lstStyle/>
          <a:p>
            <a:r>
              <a:rPr lang="fr-FR" sz="2000" b="1" i="0" dirty="0">
                <a:solidFill>
                  <a:srgbClr val="313131"/>
                </a:solidFill>
                <a:effectLst/>
                <a:latin typeface="Calibri" panose="020F0502020204030204" pitchFamily="34" charset="0"/>
              </a:rPr>
              <a:t>IMPORTANT : Si vous êtes agent de l’État dans les services, établissements et fédérations sportives que des actes de violence à caractère sexuel sont portés à votre connaissance par la victime ou par une personne à qui la victime s’est confiée vous devez :</a:t>
            </a:r>
            <a:br>
              <a:rPr lang="fr-FR" sz="2000" b="1" i="0" dirty="0">
                <a:solidFill>
                  <a:srgbClr val="313131"/>
                </a:solidFill>
                <a:effectLst/>
                <a:latin typeface="Calibri" panose="020F0502020204030204" pitchFamily="34" charset="0"/>
              </a:rPr>
            </a:br>
            <a:r>
              <a:rPr lang="fr-FR" sz="2000" b="0" i="0" dirty="0">
                <a:solidFill>
                  <a:srgbClr val="313131"/>
                </a:solidFill>
                <a:effectLst/>
                <a:latin typeface="Calibri" panose="020F0502020204030204" pitchFamily="34" charset="0"/>
              </a:rPr>
              <a:t>saisir immédiatement le procureur de la République sur la base de l’article 40 du code de procédure pénale (CPP) via un signalement ;</a:t>
            </a:r>
            <a:br>
              <a:rPr lang="fr-FR" sz="2000" b="0" i="0" dirty="0">
                <a:solidFill>
                  <a:srgbClr val="313131"/>
                </a:solidFill>
                <a:effectLst/>
                <a:latin typeface="Calibri" panose="020F0502020204030204" pitchFamily="34" charset="0"/>
              </a:rPr>
            </a:br>
            <a:r>
              <a:rPr lang="fr-FR" sz="2000" b="0" i="0" dirty="0">
                <a:solidFill>
                  <a:srgbClr val="313131"/>
                </a:solidFill>
                <a:effectLst/>
                <a:latin typeface="Calibri" panose="020F0502020204030204" pitchFamily="34" charset="0"/>
              </a:rPr>
              <a:t>engager une procédure administrative via les services territoriaux de l’Etat afin de vérifier la réalité des faits ;</a:t>
            </a:r>
            <a:br>
              <a:rPr lang="fr-FR" sz="2000" b="0" i="0" dirty="0">
                <a:solidFill>
                  <a:srgbClr val="313131"/>
                </a:solidFill>
                <a:effectLst/>
                <a:latin typeface="Calibri" panose="020F0502020204030204" pitchFamily="34" charset="0"/>
              </a:rPr>
            </a:br>
            <a:r>
              <a:rPr lang="fr-FR" sz="2000" b="0" i="0" dirty="0">
                <a:solidFill>
                  <a:srgbClr val="313131"/>
                </a:solidFill>
                <a:effectLst/>
                <a:latin typeface="Calibri" panose="020F0502020204030204" pitchFamily="34" charset="0"/>
              </a:rPr>
              <a:t>informer la direction des sports du ministère chargé des Sports des procédures engagées à l’adresse suivante : </a:t>
            </a:r>
            <a:r>
              <a:rPr lang="fr-FR" sz="2000" b="0" i="0" u="none" strike="noStrike" dirty="0">
                <a:solidFill>
                  <a:srgbClr val="008A3A"/>
                </a:solidFill>
                <a:effectLst/>
                <a:latin typeface="Calibri" panose="020F0502020204030204" pitchFamily="34" charset="0"/>
                <a:hlinkClick r:id="rId2"/>
              </a:rPr>
              <a:t>signal-sports@sports.gouv.fr</a:t>
            </a:r>
            <a:br>
              <a:rPr lang="fr-FR" b="0" i="0" dirty="0">
                <a:solidFill>
                  <a:srgbClr val="313131"/>
                </a:solidFill>
                <a:effectLst/>
                <a:latin typeface="Calibri" panose="020F0502020204030204" pitchFamily="34" charset="0"/>
              </a:rPr>
            </a:br>
            <a:br>
              <a:rPr lang="fr-FR" b="0" i="0" dirty="0">
                <a:solidFill>
                  <a:srgbClr val="313131"/>
                </a:solidFill>
                <a:effectLst/>
                <a:latin typeface="Calibri" panose="020F0502020204030204" pitchFamily="34" charset="0"/>
              </a:rPr>
            </a:br>
            <a:r>
              <a:rPr lang="fr-FR" sz="2200" b="0" i="0" dirty="0">
                <a:solidFill>
                  <a:srgbClr val="313131"/>
                </a:solidFill>
                <a:effectLst/>
                <a:latin typeface="Calibri" panose="020F0502020204030204" pitchFamily="34" charset="0"/>
              </a:rPr>
              <a:t>https://www.sports.gouv.fr/ethique-integrite/proteger-les-pratiquants/boite-a-outils/</a:t>
            </a:r>
            <a:endParaRPr lang="fr-FR" sz="2200" dirty="0"/>
          </a:p>
        </p:txBody>
      </p:sp>
      <p:pic>
        <p:nvPicPr>
          <p:cNvPr id="4" name="Image 3" descr="Une image contenant texte&#10;&#10;Description générée automatiquement">
            <a:extLst>
              <a:ext uri="{FF2B5EF4-FFF2-40B4-BE49-F238E27FC236}">
                <a16:creationId xmlns:a16="http://schemas.microsoft.com/office/drawing/2014/main" id="{D805B55B-53DC-4845-A2FE-EBFB4BA49187}"/>
              </a:ext>
            </a:extLst>
          </p:cNvPr>
          <p:cNvPicPr>
            <a:picLocks noChangeAspect="1"/>
          </p:cNvPicPr>
          <p:nvPr/>
        </p:nvPicPr>
        <p:blipFill>
          <a:blip r:embed="rId3"/>
          <a:stretch>
            <a:fillRect/>
          </a:stretch>
        </p:blipFill>
        <p:spPr>
          <a:xfrm>
            <a:off x="8815388" y="5248277"/>
            <a:ext cx="2393950" cy="1340874"/>
          </a:xfrm>
          <a:prstGeom prst="rect">
            <a:avLst/>
          </a:prstGeom>
        </p:spPr>
      </p:pic>
      <p:sp>
        <p:nvSpPr>
          <p:cNvPr id="5" name="Titre 1">
            <a:extLst>
              <a:ext uri="{FF2B5EF4-FFF2-40B4-BE49-F238E27FC236}">
                <a16:creationId xmlns:a16="http://schemas.microsoft.com/office/drawing/2014/main" id="{A93E2E99-F624-4856-9117-50DE9E39E765}"/>
              </a:ext>
            </a:extLst>
          </p:cNvPr>
          <p:cNvSpPr txBox="1">
            <a:spLocks/>
          </p:cNvSpPr>
          <p:nvPr/>
        </p:nvSpPr>
        <p:spPr>
          <a:xfrm>
            <a:off x="711200" y="684388"/>
            <a:ext cx="10810875" cy="1804459"/>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solidFill>
                  <a:srgbClr val="FF0000"/>
                </a:solidFill>
              </a:rPr>
              <a:t>Protéger les pratiquants</a:t>
            </a:r>
            <a:br>
              <a:rPr lang="fr-FR" dirty="0"/>
            </a:br>
            <a:br>
              <a:rPr lang="fr-FR" dirty="0"/>
            </a:br>
            <a:r>
              <a:rPr lang="fr-FR" sz="3100" dirty="0"/>
              <a:t>https://www.sports.gouv.fr/ethique-integrite/proteger-les-pratiquants/</a:t>
            </a:r>
          </a:p>
        </p:txBody>
      </p:sp>
    </p:spTree>
    <p:extLst>
      <p:ext uri="{BB962C8B-B14F-4D97-AF65-F5344CB8AC3E}">
        <p14:creationId xmlns:p14="http://schemas.microsoft.com/office/powerpoint/2010/main" val="3011050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C5EE9D-5AEE-4D34-8D39-C6AA08B5BE07}"/>
              </a:ext>
            </a:extLst>
          </p:cNvPr>
          <p:cNvSpPr>
            <a:spLocks noGrp="1"/>
          </p:cNvSpPr>
          <p:nvPr>
            <p:ph type="title"/>
          </p:nvPr>
        </p:nvSpPr>
        <p:spPr>
          <a:xfrm>
            <a:off x="753404" y="1737254"/>
            <a:ext cx="10149058" cy="3725333"/>
          </a:xfrm>
        </p:spPr>
        <p:txBody>
          <a:bodyPr>
            <a:normAutofit fontScale="90000"/>
          </a:bodyPr>
          <a:lstStyle/>
          <a:p>
            <a:r>
              <a:rPr lang="fr-FR" b="0" i="0" dirty="0">
                <a:solidFill>
                  <a:srgbClr val="FF0000"/>
                </a:solidFill>
                <a:effectLst/>
                <a:latin typeface="Calibri" panose="020F0502020204030204" pitchFamily="34" charset="0"/>
              </a:rPr>
              <a:t>Boite à outils</a:t>
            </a:r>
            <a:br>
              <a:rPr lang="fr-FR" sz="2800" b="0" i="0" dirty="0">
                <a:solidFill>
                  <a:srgbClr val="313131"/>
                </a:solidFill>
                <a:effectLst/>
                <a:latin typeface="Calibri" panose="020F0502020204030204" pitchFamily="34" charset="0"/>
              </a:rPr>
            </a:br>
            <a:br>
              <a:rPr lang="fr-FR" sz="2800" dirty="0">
                <a:solidFill>
                  <a:srgbClr val="313131"/>
                </a:solidFill>
                <a:latin typeface="Calibri" panose="020F0502020204030204" pitchFamily="34" charset="0"/>
              </a:rPr>
            </a:br>
            <a:r>
              <a:rPr lang="fr-FR" sz="2800" dirty="0">
                <a:solidFill>
                  <a:srgbClr val="313131"/>
                </a:solidFill>
                <a:latin typeface="Calibri" panose="020F0502020204030204" pitchFamily="34" charset="0"/>
              </a:rPr>
              <a:t>https://www.sports.gouv.fr/ethique-integrite/proteger-les-pratiquants/boite-a-outils/</a:t>
            </a:r>
            <a:br>
              <a:rPr lang="fr-FR" sz="2800" b="0" i="0" dirty="0">
                <a:solidFill>
                  <a:srgbClr val="313131"/>
                </a:solidFill>
                <a:effectLst/>
                <a:latin typeface="Calibri" panose="020F0502020204030204" pitchFamily="34" charset="0"/>
              </a:rPr>
            </a:br>
            <a:br>
              <a:rPr lang="fr-FR" sz="2800" b="0" i="0" dirty="0">
                <a:solidFill>
                  <a:srgbClr val="313131"/>
                </a:solidFill>
                <a:effectLst/>
                <a:latin typeface="Calibri" panose="020F0502020204030204" pitchFamily="34" charset="0"/>
              </a:rPr>
            </a:br>
            <a:br>
              <a:rPr lang="fr-FR" sz="2800" b="0" i="0" dirty="0">
                <a:solidFill>
                  <a:srgbClr val="313131"/>
                </a:solidFill>
                <a:effectLst/>
                <a:latin typeface="Calibri" panose="020F0502020204030204" pitchFamily="34" charset="0"/>
              </a:rPr>
            </a:br>
            <a:br>
              <a:rPr lang="fr-FR" sz="2800" b="0" i="0" dirty="0">
                <a:solidFill>
                  <a:srgbClr val="313131"/>
                </a:solidFill>
                <a:effectLst/>
                <a:latin typeface="Calibri" panose="020F0502020204030204" pitchFamily="34" charset="0"/>
              </a:rPr>
            </a:br>
            <a:br>
              <a:rPr lang="fr-FR" sz="2800" b="0" i="0" dirty="0">
                <a:solidFill>
                  <a:srgbClr val="313131"/>
                </a:solidFill>
                <a:effectLst/>
                <a:latin typeface="Calibri" panose="020F0502020204030204" pitchFamily="34" charset="0"/>
              </a:rPr>
            </a:br>
            <a:br>
              <a:rPr lang="fr-FR" sz="2800" b="0" i="0" dirty="0">
                <a:solidFill>
                  <a:srgbClr val="313131"/>
                </a:solidFill>
                <a:effectLst/>
                <a:latin typeface="Calibri" panose="020F0502020204030204" pitchFamily="34" charset="0"/>
              </a:rPr>
            </a:br>
            <a:br>
              <a:rPr lang="fr-FR" sz="2800" b="0" i="0" dirty="0">
                <a:solidFill>
                  <a:srgbClr val="313131"/>
                </a:solidFill>
                <a:effectLst/>
                <a:latin typeface="Calibri" panose="020F0502020204030204" pitchFamily="34" charset="0"/>
              </a:rPr>
            </a:br>
            <a:br>
              <a:rPr lang="fr-FR" sz="2800" b="0" i="0" dirty="0">
                <a:solidFill>
                  <a:srgbClr val="313131"/>
                </a:solidFill>
                <a:effectLst/>
                <a:latin typeface="Calibri" panose="020F0502020204030204" pitchFamily="34" charset="0"/>
              </a:rPr>
            </a:br>
            <a:br>
              <a:rPr lang="fr-FR" sz="2800" b="0" i="0" dirty="0">
                <a:solidFill>
                  <a:srgbClr val="313131"/>
                </a:solidFill>
                <a:effectLst/>
                <a:latin typeface="Calibri" panose="020F0502020204030204" pitchFamily="34" charset="0"/>
              </a:rPr>
            </a:br>
            <a:br>
              <a:rPr lang="fr-FR" sz="2800" b="0" i="0" dirty="0">
                <a:solidFill>
                  <a:srgbClr val="313131"/>
                </a:solidFill>
                <a:effectLst/>
                <a:latin typeface="Calibri" panose="020F0502020204030204" pitchFamily="34" charset="0"/>
              </a:rPr>
            </a:br>
            <a:br>
              <a:rPr lang="fr-FR" sz="2800" b="0" i="0" dirty="0">
                <a:solidFill>
                  <a:srgbClr val="313131"/>
                </a:solidFill>
                <a:effectLst/>
                <a:latin typeface="Calibri" panose="020F0502020204030204" pitchFamily="34" charset="0"/>
              </a:rPr>
            </a:br>
            <a:r>
              <a:rPr lang="fr-FR" sz="2800" b="0" i="0" dirty="0">
                <a:solidFill>
                  <a:srgbClr val="313131"/>
                </a:solidFill>
                <a:effectLst/>
                <a:latin typeface="Calibri" panose="020F0502020204030204" pitchFamily="34" charset="0"/>
              </a:rPr>
              <a:t>Dirigeants, éducateurs, entraîneurs et formateurs : les outils de sensibilisation à votre disposition</a:t>
            </a:r>
            <a:br>
              <a:rPr lang="fr-FR" sz="2800" b="0" i="0" dirty="0">
                <a:solidFill>
                  <a:srgbClr val="313131"/>
                </a:solidFill>
                <a:effectLst/>
                <a:latin typeface="Calibri" panose="020F0502020204030204" pitchFamily="34" charset="0"/>
              </a:rPr>
            </a:br>
            <a:endParaRPr lang="fr-FR" sz="2200" dirty="0"/>
          </a:p>
        </p:txBody>
      </p:sp>
      <p:pic>
        <p:nvPicPr>
          <p:cNvPr id="6" name="Image 5" descr="Une image contenant texte&#10;&#10;Description générée automatiquement">
            <a:extLst>
              <a:ext uri="{FF2B5EF4-FFF2-40B4-BE49-F238E27FC236}">
                <a16:creationId xmlns:a16="http://schemas.microsoft.com/office/drawing/2014/main" id="{BCA6ACD4-03DD-44B1-8252-0D8E993552A0}"/>
              </a:ext>
            </a:extLst>
          </p:cNvPr>
          <p:cNvPicPr>
            <a:picLocks noChangeAspect="1"/>
          </p:cNvPicPr>
          <p:nvPr/>
        </p:nvPicPr>
        <p:blipFill>
          <a:blip r:embed="rId2"/>
          <a:stretch>
            <a:fillRect/>
          </a:stretch>
        </p:blipFill>
        <p:spPr>
          <a:xfrm rot="20691326">
            <a:off x="1925276" y="2466539"/>
            <a:ext cx="2476992" cy="2660656"/>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3690D383-273E-46D3-B118-DF4F9A770C85}"/>
              </a:ext>
            </a:extLst>
          </p:cNvPr>
          <p:cNvPicPr>
            <a:picLocks noChangeAspect="1"/>
          </p:cNvPicPr>
          <p:nvPr/>
        </p:nvPicPr>
        <p:blipFill>
          <a:blip r:embed="rId3"/>
          <a:stretch>
            <a:fillRect/>
          </a:stretch>
        </p:blipFill>
        <p:spPr>
          <a:xfrm rot="646932">
            <a:off x="5224865" y="2163331"/>
            <a:ext cx="2457450" cy="3267075"/>
          </a:xfrm>
          <a:prstGeom prst="rect">
            <a:avLst/>
          </a:prstGeom>
        </p:spPr>
      </p:pic>
      <p:pic>
        <p:nvPicPr>
          <p:cNvPr id="10" name="Image 9" descr="Une image contenant texte&#10;&#10;Description générée automatiquement">
            <a:extLst>
              <a:ext uri="{FF2B5EF4-FFF2-40B4-BE49-F238E27FC236}">
                <a16:creationId xmlns:a16="http://schemas.microsoft.com/office/drawing/2014/main" id="{7662E4E7-C7F7-4277-85B5-E5CD63240B7C}"/>
              </a:ext>
            </a:extLst>
          </p:cNvPr>
          <p:cNvPicPr>
            <a:picLocks noChangeAspect="1"/>
          </p:cNvPicPr>
          <p:nvPr/>
        </p:nvPicPr>
        <p:blipFill>
          <a:blip r:embed="rId4"/>
          <a:stretch>
            <a:fillRect/>
          </a:stretch>
        </p:blipFill>
        <p:spPr>
          <a:xfrm rot="3998961">
            <a:off x="8245862" y="2880409"/>
            <a:ext cx="3673053" cy="2514110"/>
          </a:xfrm>
          <a:prstGeom prst="rect">
            <a:avLst/>
          </a:prstGeom>
        </p:spPr>
      </p:pic>
    </p:spTree>
    <p:extLst>
      <p:ext uri="{BB962C8B-B14F-4D97-AF65-F5344CB8AC3E}">
        <p14:creationId xmlns:p14="http://schemas.microsoft.com/office/powerpoint/2010/main" val="67090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1A728D-9EE1-4048-91D8-062585548B3B}"/>
              </a:ext>
            </a:extLst>
          </p:cNvPr>
          <p:cNvSpPr>
            <a:spLocks noGrp="1"/>
          </p:cNvSpPr>
          <p:nvPr>
            <p:ph type="title"/>
          </p:nvPr>
        </p:nvSpPr>
        <p:spPr>
          <a:xfrm>
            <a:off x="838200" y="0"/>
            <a:ext cx="10515600" cy="2502253"/>
          </a:xfrm>
        </p:spPr>
        <p:txBody>
          <a:bodyPr>
            <a:normAutofit/>
          </a:bodyPr>
          <a:lstStyle/>
          <a:p>
            <a:r>
              <a:rPr lang="fr-FR" dirty="0">
                <a:solidFill>
                  <a:srgbClr val="FF0000"/>
                </a:solidFill>
              </a:rPr>
              <a:t>Prévenir les discriminations</a:t>
            </a:r>
            <a:br>
              <a:rPr lang="fr-FR" dirty="0"/>
            </a:br>
            <a:br>
              <a:rPr lang="fr-FR" sz="2700" dirty="0"/>
            </a:br>
            <a:r>
              <a:rPr lang="fr-FR" sz="2700" dirty="0"/>
              <a:t>https://www.sports.gouv.fr/ethique-integrite/prevenir-les-discriminations/</a:t>
            </a:r>
          </a:p>
        </p:txBody>
      </p:sp>
      <p:sp>
        <p:nvSpPr>
          <p:cNvPr id="4" name="ZoneTexte 3">
            <a:extLst>
              <a:ext uri="{FF2B5EF4-FFF2-40B4-BE49-F238E27FC236}">
                <a16:creationId xmlns:a16="http://schemas.microsoft.com/office/drawing/2014/main" id="{B1AD096F-CFA2-4D4C-A92C-AAE1D567D818}"/>
              </a:ext>
            </a:extLst>
          </p:cNvPr>
          <p:cNvSpPr txBox="1"/>
          <p:nvPr/>
        </p:nvSpPr>
        <p:spPr>
          <a:xfrm>
            <a:off x="838200" y="2370589"/>
            <a:ext cx="10515600" cy="3970318"/>
          </a:xfrm>
          <a:prstGeom prst="rect">
            <a:avLst/>
          </a:prstGeom>
          <a:noFill/>
        </p:spPr>
        <p:txBody>
          <a:bodyPr wrap="square">
            <a:spAutoFit/>
          </a:bodyPr>
          <a:lstStyle/>
          <a:p>
            <a:pPr algn="l"/>
            <a:r>
              <a:rPr lang="fr-FR" b="1" i="0" dirty="0">
                <a:solidFill>
                  <a:srgbClr val="FF0000"/>
                </a:solidFill>
                <a:effectLst/>
                <a:latin typeface="Calibri" panose="020F0502020204030204" pitchFamily="34" charset="0"/>
              </a:rPr>
              <a:t>Le racisme et l’antisémitisme : c’est quoi ? </a:t>
            </a:r>
          </a:p>
          <a:p>
            <a:pPr algn="l"/>
            <a:endParaRPr lang="fr-FR" b="1" dirty="0">
              <a:solidFill>
                <a:srgbClr val="FF0000"/>
              </a:solidFill>
              <a:latin typeface="Calibri" panose="020F0502020204030204" pitchFamily="34" charset="0"/>
            </a:endParaRPr>
          </a:p>
          <a:p>
            <a:pPr algn="l"/>
            <a:r>
              <a:rPr lang="fr-FR" b="1" i="0" dirty="0">
                <a:solidFill>
                  <a:srgbClr val="313131"/>
                </a:solidFill>
                <a:effectLst/>
                <a:latin typeface="Calibri" panose="020F0502020204030204" pitchFamily="34" charset="0"/>
              </a:rPr>
              <a:t>Le racisme est une idéologie qui part du postulat de l’existence de races humaines, et qui considère que certaines sont intrinsèquement supérieures à d’autres. L’antisémitisme se distingue du racisme et de la xénophobie. C’est une forme de racisme spécifique à l’égard des juifs.</a:t>
            </a:r>
          </a:p>
          <a:p>
            <a:pPr algn="l"/>
            <a:endParaRPr lang="fr-FR" b="1" i="0" dirty="0">
              <a:solidFill>
                <a:srgbClr val="313131"/>
              </a:solidFill>
              <a:effectLst/>
              <a:latin typeface="Calibri" panose="020F0502020204030204" pitchFamily="34" charset="0"/>
            </a:endParaRPr>
          </a:p>
          <a:p>
            <a:pPr algn="l"/>
            <a:r>
              <a:rPr lang="fr-FR" b="0" i="0" dirty="0">
                <a:solidFill>
                  <a:srgbClr val="313131"/>
                </a:solidFill>
                <a:effectLst/>
                <a:latin typeface="Calibri" panose="020F0502020204030204" pitchFamily="34" charset="0"/>
              </a:rPr>
              <a:t>Le racisme stigmatise d’une manière générale la différence. Il se traduit par un ensemble de comportements et d’actes dont la gravité varie. Ces actes touchent aussi bien moralement que physiquement la personne concernée. Ils l’atteignent également socialement.</a:t>
            </a:r>
            <a:br>
              <a:rPr lang="fr-FR" b="0" i="0" dirty="0">
                <a:solidFill>
                  <a:srgbClr val="313131"/>
                </a:solidFill>
                <a:effectLst/>
                <a:latin typeface="Calibri" panose="020F0502020204030204" pitchFamily="34" charset="0"/>
              </a:rPr>
            </a:br>
            <a:r>
              <a:rPr lang="fr-FR" b="0" i="0" dirty="0">
                <a:solidFill>
                  <a:srgbClr val="313131"/>
                </a:solidFill>
                <a:effectLst/>
                <a:latin typeface="Calibri" panose="020F0502020204030204" pitchFamily="34" charset="0"/>
              </a:rPr>
              <a:t>Ces comportements peuvent alors conduire au rejet, à la ségrégation et à des situations discriminantes. Les comportements racistes ou antisémites peuvent être soit l’objet d’un individu, soit d’un groupe.</a:t>
            </a:r>
          </a:p>
          <a:p>
            <a:pPr algn="l"/>
            <a:endParaRPr lang="fr-FR" b="1" i="0" dirty="0">
              <a:solidFill>
                <a:srgbClr val="313131"/>
              </a:solidFill>
              <a:effectLst/>
              <a:latin typeface="Calibri" panose="020F0502020204030204" pitchFamily="34" charset="0"/>
            </a:endParaRPr>
          </a:p>
          <a:p>
            <a:pPr algn="l"/>
            <a:r>
              <a:rPr lang="fr-FR" b="1" i="0" dirty="0">
                <a:solidFill>
                  <a:srgbClr val="313131"/>
                </a:solidFill>
                <a:effectLst/>
                <a:latin typeface="Calibri" panose="020F0502020204030204" pitchFamily="34" charset="0"/>
              </a:rPr>
              <a:t>Le racisme et l’antisémitisme dans le champ du sport : c’est grave ?</a:t>
            </a:r>
            <a:br>
              <a:rPr lang="fr-FR" dirty="0"/>
            </a:br>
            <a:r>
              <a:rPr lang="fr-FR" b="0" i="0" dirty="0">
                <a:solidFill>
                  <a:srgbClr val="313131"/>
                </a:solidFill>
                <a:effectLst/>
                <a:latin typeface="Calibri" panose="020F0502020204030204" pitchFamily="34" charset="0"/>
              </a:rPr>
              <a:t>Oui. Il s’agit, selon les cas, d’une contravention pénale, d’un délit pénal voire d’un crime pénal.</a:t>
            </a:r>
          </a:p>
        </p:txBody>
      </p:sp>
    </p:spTree>
    <p:extLst>
      <p:ext uri="{BB962C8B-B14F-4D97-AF65-F5344CB8AC3E}">
        <p14:creationId xmlns:p14="http://schemas.microsoft.com/office/powerpoint/2010/main" val="59817764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433</TotalTime>
  <Words>3401</Words>
  <Application>Microsoft Office PowerPoint</Application>
  <PresentationFormat>Grand écran</PresentationFormat>
  <Paragraphs>139</Paragraphs>
  <Slides>24</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24</vt:i4>
      </vt:variant>
    </vt:vector>
  </HeadingPairs>
  <TitlesOfParts>
    <vt:vector size="28" baseType="lpstr">
      <vt:lpstr>Arial</vt:lpstr>
      <vt:lpstr>Calibri</vt:lpstr>
      <vt:lpstr>Calibri Light</vt:lpstr>
      <vt:lpstr>Thème Office</vt:lpstr>
      <vt:lpstr>Présentation PowerPoint</vt:lpstr>
      <vt:lpstr>Présentation PowerPoint</vt:lpstr>
      <vt:lpstr>Présentation PowerPoint</vt:lpstr>
      <vt:lpstr>Protéger les pratiquants  https://www.sports.gouv.fr/ethique-integrite/proteger-les-pratiquants/</vt:lpstr>
      <vt:lpstr>Le harcèlement c’est quoi ?   Le harcèlement est un comportement qui se caractérise par une pression, sanctionnée par la loi, exercée par un individu ou groupe d’individus sur autrui, se traduisant par un comportement insistant et/ou des propos malveillants le plus souvent répétés. Cette situation place ainsi la personne qui en est victime dans une position d’infériorité vis-à-vis du ou des auteurs, tout en ayant une perception dégradée d’elle-même. Le harcèlement peut prendre deux formes, d’une part le harcèlement à caractère moral qui peut se manifester, de manière orale ou écrite, par une mise à l’écart, des propos insultants ou menaçants, des comportements humiliants ou méprisants, ou encore des pressions insupportables. D’autre part, le harcèlement peut avoir un caractère sexuel, lorsqu’il se manifeste, de manière orale ou écrite, par des plaisanteries obscènes, des compliments appuyés ou des critiques insistantes sur le physique, le comportement, la tenue vestimentaire, ou encore des questions intrusives adressées à la victime sur sa vie sexuelle ou amoureuse. </vt:lpstr>
      <vt:lpstr>Les violences sexuelles : c’est quoi ?   Les violences à caractère sexuel recouvrent toutes les situations dans lesquelles une personne cherche à imposer à autrui un comportement à connotation sexuelle. Ces violences peuvent prendre diverses formes telles que des propos sexuels ou sexistes, des invitations trop insistantes, du chantage, des menaces, des messages ou images pornographiques, dont résulte une violence qui peut être à la fois verbale, physique et psychologique, dégradant l’image qu’a la victime d’elle-même. Les violences sexuelles dans le champ du sport : c’est grave ? Oui. Il s’agit, selon les cas, d’un crime pénal ou d’un délit pénal.  Nota : voyeurisme et exhibitionnisme font partie des violences sexuelles.</vt:lpstr>
      <vt:lpstr>IMPORTANT : Si vous êtes agent de l’État dans les services, établissements et fédérations sportives que des actes de violence à caractère sexuel sont portés à votre connaissance par la victime ou par une personne à qui la victime s’est confiée vous devez : saisir immédiatement le procureur de la République sur la base de l’article 40 du code de procédure pénale (CPP) via un signalement ; engager une procédure administrative via les services territoriaux de l’Etat afin de vérifier la réalité des faits ; informer la direction des sports du ministère chargé des Sports des procédures engagées à l’adresse suivante : signal-sports@sports.gouv.fr  https://www.sports.gouv.fr/ethique-integrite/proteger-les-pratiquants/boite-a-outils/</vt:lpstr>
      <vt:lpstr>Boite à outils  https://www.sports.gouv.fr/ethique-integrite/proteger-les-pratiquants/boite-a-outils/           Dirigeants, éducateurs, entraîneurs et formateurs : les outils de sensibilisation à votre disposition </vt:lpstr>
      <vt:lpstr>Prévenir les discriminations  https://www.sports.gouv.fr/ethique-integrite/prevenir-les-discriminations/</vt:lpstr>
      <vt:lpstr>Le sexisme : c’est quoi ?   Les stéréotypes sexistes renvoient à des représentations schématiques et globalisantes, des croyances largement partagées sur ce que sont et ne sont pas les filles et les garçons, les femmes et les hommes. Par exemple, un stéréotype à caractère sexiste veut que les femmes soient naturellement très sensibles et les hommes les plus forts. Le sexisme désigne une façon particulière et souvent dénigrante de se comporter avec autrui en raison de son sexe. Celle-ci est fondée sur un rapport hiérarchique institué entre les deux sexes d’où découle une différence de valeur, de statut et de dignité. Le sexisme prend ainsi diverses formes, lesquelles sont ancrées dans l’inconscient collectif, se caractérisant notamment par des plaisanteries, des remarques déplacées ou encore un langage dénigrant à l’égard d’un des deux sexes dans un cadre largement banalisé. Cette violence peut également prendre un aspect physique (coups, viols, meurtres). Quelle que soit sa forme, le sexisme vise et a pour effet de mépriser, dévaloriser, humilier et discriminer les personnes qui en sont victimes, les filles et les femmes en premier lieu.  Le sexisme dans le champ du sport : c’est grave ? Oui. Il s’agit, selon les cas, d’une contravention pénale, d’un délit pénal voire d’un crime pénal. </vt:lpstr>
      <vt:lpstr>Présentation PowerPoint</vt:lpstr>
      <vt:lpstr>Présentation PowerPoint</vt:lpstr>
      <vt:lpstr>Boite à outils</vt:lpstr>
      <vt:lpstr>Préserver le pacte républicain  https://www.sports.gouv.fr/ethique-integrite/preserver-le-pacte-republicain/</vt:lpstr>
      <vt:lpstr>Préserver le pacte républicain  https://www.sports.gouv.fr/ethique-integrite/preserver-le-pacte-republicain/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 et prévention</dc:title>
  <dc:creator>jerome hladky</dc:creator>
  <cp:lastModifiedBy>jerome hladky</cp:lastModifiedBy>
  <cp:revision>19</cp:revision>
  <dcterms:created xsi:type="dcterms:W3CDTF">2021-08-24T13:32:39Z</dcterms:created>
  <dcterms:modified xsi:type="dcterms:W3CDTF">2021-09-29T10:16:17Z</dcterms:modified>
</cp:coreProperties>
</file>