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57" r:id="rId3"/>
    <p:sldId id="265" r:id="rId4"/>
    <p:sldId id="266" r:id="rId5"/>
    <p:sldId id="268" r:id="rId6"/>
    <p:sldId id="280" r:id="rId7"/>
    <p:sldId id="269" r:id="rId8"/>
    <p:sldId id="281" r:id="rId9"/>
    <p:sldId id="258" r:id="rId10"/>
    <p:sldId id="259" r:id="rId11"/>
    <p:sldId id="260" r:id="rId12"/>
    <p:sldId id="282" r:id="rId13"/>
    <p:sldId id="263" r:id="rId14"/>
    <p:sldId id="264" r:id="rId15"/>
    <p:sldId id="262" r:id="rId16"/>
    <p:sldId id="270" r:id="rId17"/>
    <p:sldId id="271" r:id="rId18"/>
    <p:sldId id="276" r:id="rId19"/>
    <p:sldId id="277" r:id="rId20"/>
    <p:sldId id="272" r:id="rId21"/>
    <p:sldId id="278" r:id="rId22"/>
    <p:sldId id="283" r:id="rId23"/>
    <p:sldId id="273" r:id="rId24"/>
    <p:sldId id="279" r:id="rId25"/>
    <p:sldId id="274" r:id="rId26"/>
    <p:sldId id="275" r:id="rId27"/>
    <p:sldId id="28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3112"/>
  </p:normalViewPr>
  <p:slideViewPr>
    <p:cSldViewPr snapToGrid="0" snapToObjects="1">
      <p:cViewPr varScale="1">
        <p:scale>
          <a:sx n="114" d="100"/>
          <a:sy n="114" d="100"/>
        </p:scale>
        <p:origin x="4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1B80D-8906-D54D-B925-49C4D4E80BDB}" type="datetimeFigureOut">
              <a:rPr lang="fr-FR" smtClean="0"/>
              <a:t>05/10/2019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DDBFE-E2F3-284B-B467-C70896E40599}" type="slidenum">
              <a:rPr lang="fr-FR" smtClean="0"/>
              <a:t>‹N°›</a:t>
            </a:fld>
            <a:endParaRPr lang="fr-FR"/>
          </a:p>
        </p:txBody>
      </p:sp>
    </p:spTree>
    <p:extLst>
      <p:ext uri="{BB962C8B-B14F-4D97-AF65-F5344CB8AC3E}">
        <p14:creationId xmlns:p14="http://schemas.microsoft.com/office/powerpoint/2010/main" val="1192179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a:t>Modifier les styles du texte du masque
Deuxième niveau
Troisième niveau
Quatrième niveau
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2" name="Content Placeholder 3"/>
          <p:cNvSpPr>
            <a:spLocks noGrp="1"/>
          </p:cNvSpPr>
          <p:nvPr>
            <p:ph sz="quarter" idx="13"/>
          </p:nvPr>
        </p:nvSpPr>
        <p:spPr>
          <a:xfrm>
            <a:off x="913774" y="3051012"/>
            <a:ext cx="5106027" cy="2740187"/>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3" name="Content Placeholder 5"/>
          <p:cNvSpPr>
            <a:spLocks noGrp="1"/>
          </p:cNvSpPr>
          <p:nvPr>
            <p:ph sz="quarter" idx="14"/>
          </p:nvPr>
        </p:nvSpPr>
        <p:spPr>
          <a:xfrm>
            <a:off x="6172200" y="3051012"/>
            <a:ext cx="5105401" cy="2740187"/>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10/5/19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tif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https://www.cnil.fr/fr/reglement-europeen-protection-donne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D038D8-D324-4D4B-92BE-AF3FF232A833}"/>
              </a:ext>
            </a:extLst>
          </p:cNvPr>
          <p:cNvSpPr>
            <a:spLocks noGrp="1"/>
          </p:cNvSpPr>
          <p:nvPr>
            <p:ph type="ctrTitle"/>
          </p:nvPr>
        </p:nvSpPr>
        <p:spPr/>
        <p:txBody>
          <a:bodyPr/>
          <a:lstStyle/>
          <a:p>
            <a:r>
              <a:rPr lang="fr-FR" dirty="0"/>
              <a:t>RGPD et confidentialité des données</a:t>
            </a:r>
          </a:p>
        </p:txBody>
      </p:sp>
      <p:sp>
        <p:nvSpPr>
          <p:cNvPr id="3" name="Sous-titre 2">
            <a:extLst>
              <a:ext uri="{FF2B5EF4-FFF2-40B4-BE49-F238E27FC236}">
                <a16:creationId xmlns:a16="http://schemas.microsoft.com/office/drawing/2014/main" id="{595C1117-DC1C-AA49-8DFE-6A9285CF001D}"/>
              </a:ext>
            </a:extLst>
          </p:cNvPr>
          <p:cNvSpPr>
            <a:spLocks noGrp="1"/>
          </p:cNvSpPr>
          <p:nvPr>
            <p:ph type="subTitle" idx="1"/>
          </p:nvPr>
        </p:nvSpPr>
        <p:spPr/>
        <p:txBody>
          <a:bodyPr/>
          <a:lstStyle/>
          <a:p>
            <a:r>
              <a:rPr lang="fr-FR" dirty="0"/>
              <a:t>Journée des MONITEURS 5 octobre 2019</a:t>
            </a:r>
          </a:p>
          <a:p>
            <a:r>
              <a:rPr lang="fr-FR" dirty="0"/>
              <a:t>Commission juridique IDF</a:t>
            </a:r>
          </a:p>
          <a:p>
            <a:endParaRPr lang="fr-FR" dirty="0"/>
          </a:p>
        </p:txBody>
      </p:sp>
      <p:pic>
        <p:nvPicPr>
          <p:cNvPr id="4" name="Image 3">
            <a:extLst>
              <a:ext uri="{FF2B5EF4-FFF2-40B4-BE49-F238E27FC236}">
                <a16:creationId xmlns:a16="http://schemas.microsoft.com/office/drawing/2014/main" id="{C53F246C-E4DB-E842-B890-22520A5F5A38}"/>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1645852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39EE28-A72F-4947-993C-3771C10A7FFF}"/>
              </a:ext>
            </a:extLst>
          </p:cNvPr>
          <p:cNvSpPr>
            <a:spLocks noGrp="1"/>
          </p:cNvSpPr>
          <p:nvPr>
            <p:ph type="title"/>
          </p:nvPr>
        </p:nvSpPr>
        <p:spPr/>
        <p:txBody>
          <a:bodyPr/>
          <a:lstStyle/>
          <a:p>
            <a:r>
              <a:rPr lang="fr-FR" b="1" dirty="0"/>
              <a:t>Qu'est-ce qu'une </a:t>
            </a:r>
            <a:r>
              <a:rPr lang="fr-FR" b="1" dirty="0" err="1"/>
              <a:t>donnée</a:t>
            </a:r>
            <a:r>
              <a:rPr lang="fr-FR" b="1" dirty="0"/>
              <a:t> personnelle ? </a:t>
            </a:r>
            <a:br>
              <a:rPr lang="fr-FR" dirty="0"/>
            </a:br>
            <a:endParaRPr lang="fr-FR" dirty="0"/>
          </a:p>
        </p:txBody>
      </p:sp>
      <p:sp>
        <p:nvSpPr>
          <p:cNvPr id="3" name="Espace réservé du contenu 2">
            <a:extLst>
              <a:ext uri="{FF2B5EF4-FFF2-40B4-BE49-F238E27FC236}">
                <a16:creationId xmlns:a16="http://schemas.microsoft.com/office/drawing/2014/main" id="{A47645EE-3BE0-0B41-A49B-7DA5BA94CF2B}"/>
              </a:ext>
            </a:extLst>
          </p:cNvPr>
          <p:cNvSpPr>
            <a:spLocks noGrp="1"/>
          </p:cNvSpPr>
          <p:nvPr>
            <p:ph sz="quarter" idx="13"/>
          </p:nvPr>
        </p:nvSpPr>
        <p:spPr/>
        <p:txBody>
          <a:bodyPr/>
          <a:lstStyle/>
          <a:p>
            <a:r>
              <a:rPr lang="fr-FR" dirty="0"/>
              <a:t>Une personne peut </a:t>
            </a:r>
            <a:r>
              <a:rPr lang="fr-FR" dirty="0" err="1"/>
              <a:t>être</a:t>
            </a:r>
            <a:r>
              <a:rPr lang="fr-FR" dirty="0"/>
              <a:t> </a:t>
            </a:r>
            <a:r>
              <a:rPr lang="fr-FR" dirty="0" err="1"/>
              <a:t>identifiée</a:t>
            </a:r>
            <a:r>
              <a:rPr lang="fr-FR" dirty="0"/>
              <a:t> : </a:t>
            </a:r>
          </a:p>
          <a:p>
            <a:endParaRPr lang="fr-FR" dirty="0"/>
          </a:p>
          <a:p>
            <a:pPr lvl="1"/>
            <a:r>
              <a:rPr lang="fr-FR" b="1" dirty="0"/>
              <a:t>directement </a:t>
            </a:r>
            <a:r>
              <a:rPr lang="fr-FR" dirty="0"/>
              <a:t>(exemple : nom, </a:t>
            </a:r>
            <a:r>
              <a:rPr lang="fr-FR" dirty="0" err="1"/>
              <a:t>prénom</a:t>
            </a:r>
            <a:r>
              <a:rPr lang="fr-FR" dirty="0"/>
              <a:t>)</a:t>
            </a:r>
          </a:p>
          <a:p>
            <a:endParaRPr lang="fr-FR" b="1" dirty="0"/>
          </a:p>
          <a:p>
            <a:pPr lvl="1"/>
            <a:r>
              <a:rPr lang="fr-FR" b="1" dirty="0"/>
              <a:t>ou indirectement </a:t>
            </a:r>
            <a:r>
              <a:rPr lang="fr-FR" dirty="0"/>
              <a:t>(exemple : par un identifiant (n° client), un </a:t>
            </a:r>
            <a:r>
              <a:rPr lang="fr-FR" dirty="0" err="1"/>
              <a:t>numéro</a:t>
            </a:r>
            <a:r>
              <a:rPr lang="fr-FR" dirty="0"/>
              <a:t> (de </a:t>
            </a:r>
            <a:r>
              <a:rPr lang="fr-FR" dirty="0" err="1"/>
              <a:t>téléphone</a:t>
            </a:r>
            <a:r>
              <a:rPr lang="fr-FR" dirty="0"/>
              <a:t>), une </a:t>
            </a:r>
            <a:r>
              <a:rPr lang="fr-FR" dirty="0" err="1"/>
              <a:t>donnée</a:t>
            </a:r>
            <a:r>
              <a:rPr lang="fr-FR" dirty="0"/>
              <a:t> </a:t>
            </a:r>
            <a:r>
              <a:rPr lang="fr-FR" dirty="0" err="1"/>
              <a:t>biométrique</a:t>
            </a:r>
            <a:r>
              <a:rPr lang="fr-FR" dirty="0"/>
              <a:t>, plusieurs </a:t>
            </a:r>
            <a:r>
              <a:rPr lang="fr-FR" dirty="0" err="1"/>
              <a:t>éléments</a:t>
            </a:r>
            <a:r>
              <a:rPr lang="fr-FR" dirty="0"/>
              <a:t> </a:t>
            </a:r>
            <a:r>
              <a:rPr lang="fr-FR" dirty="0" err="1"/>
              <a:t>spécifiques</a:t>
            </a:r>
            <a:r>
              <a:rPr lang="fr-FR" dirty="0"/>
              <a:t> propres à son </a:t>
            </a:r>
            <a:r>
              <a:rPr lang="fr-FR" dirty="0" err="1"/>
              <a:t>identite</a:t>
            </a:r>
            <a:r>
              <a:rPr lang="fr-FR" dirty="0"/>
              <a:t>́ physique, physiologique, </a:t>
            </a:r>
            <a:r>
              <a:rPr lang="fr-FR" dirty="0" err="1"/>
              <a:t>génétique</a:t>
            </a:r>
            <a:r>
              <a:rPr lang="fr-FR" dirty="0"/>
              <a:t>, psychique, </a:t>
            </a:r>
            <a:r>
              <a:rPr lang="fr-FR" dirty="0" err="1"/>
              <a:t>économique</a:t>
            </a:r>
            <a:r>
              <a:rPr lang="fr-FR" dirty="0"/>
              <a:t>, culturelle ou sociale, mais aussi la voix ou l’image). </a:t>
            </a:r>
          </a:p>
          <a:p>
            <a:endParaRPr lang="fr-FR" dirty="0"/>
          </a:p>
        </p:txBody>
      </p:sp>
      <p:pic>
        <p:nvPicPr>
          <p:cNvPr id="4" name="Image 3">
            <a:extLst>
              <a:ext uri="{FF2B5EF4-FFF2-40B4-BE49-F238E27FC236}">
                <a16:creationId xmlns:a16="http://schemas.microsoft.com/office/drawing/2014/main" id="{8C1D2D4B-8FA9-D841-A5BE-F913F629BDBA}"/>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2853176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7A5E8C-432A-2C4A-92A8-1A9E5E9A791F}"/>
              </a:ext>
            </a:extLst>
          </p:cNvPr>
          <p:cNvSpPr>
            <a:spLocks noGrp="1"/>
          </p:cNvSpPr>
          <p:nvPr>
            <p:ph type="title"/>
          </p:nvPr>
        </p:nvSpPr>
        <p:spPr/>
        <p:txBody>
          <a:bodyPr/>
          <a:lstStyle/>
          <a:p>
            <a:r>
              <a:rPr lang="fr-FR" b="1" dirty="0"/>
              <a:t>Qu'est-ce qu'une </a:t>
            </a:r>
            <a:r>
              <a:rPr lang="fr-FR" b="1" dirty="0" err="1"/>
              <a:t>donnée</a:t>
            </a:r>
            <a:r>
              <a:rPr lang="fr-FR" b="1" dirty="0"/>
              <a:t> personnelle ? </a:t>
            </a:r>
            <a:br>
              <a:rPr lang="fr-FR" dirty="0"/>
            </a:br>
            <a:endParaRPr lang="fr-FR" dirty="0"/>
          </a:p>
        </p:txBody>
      </p:sp>
      <p:sp>
        <p:nvSpPr>
          <p:cNvPr id="3" name="Espace réservé du contenu 2">
            <a:extLst>
              <a:ext uri="{FF2B5EF4-FFF2-40B4-BE49-F238E27FC236}">
                <a16:creationId xmlns:a16="http://schemas.microsoft.com/office/drawing/2014/main" id="{34D98415-5799-1047-9476-64DA461F4B95}"/>
              </a:ext>
            </a:extLst>
          </p:cNvPr>
          <p:cNvSpPr>
            <a:spLocks noGrp="1"/>
          </p:cNvSpPr>
          <p:nvPr>
            <p:ph sz="quarter" idx="13"/>
          </p:nvPr>
        </p:nvSpPr>
        <p:spPr/>
        <p:txBody>
          <a:bodyPr/>
          <a:lstStyle/>
          <a:p>
            <a:r>
              <a:rPr lang="fr-FR" dirty="0"/>
              <a:t>L’identification d’une personne physique peut </a:t>
            </a:r>
            <a:r>
              <a:rPr lang="fr-FR" dirty="0" err="1"/>
              <a:t>être</a:t>
            </a:r>
            <a:r>
              <a:rPr lang="fr-FR" dirty="0"/>
              <a:t> </a:t>
            </a:r>
            <a:r>
              <a:rPr lang="fr-FR" dirty="0" err="1"/>
              <a:t>réalisée</a:t>
            </a:r>
            <a:r>
              <a:rPr lang="fr-FR" dirty="0"/>
              <a:t> : </a:t>
            </a:r>
          </a:p>
          <a:p>
            <a:pPr marL="0" indent="0">
              <a:buNone/>
            </a:pPr>
            <a:endParaRPr lang="fr-FR" dirty="0"/>
          </a:p>
          <a:p>
            <a:pPr lvl="1"/>
            <a:r>
              <a:rPr lang="fr-FR" b="1" dirty="0"/>
              <a:t>à partir d’une seule </a:t>
            </a:r>
            <a:r>
              <a:rPr lang="fr-FR" b="1" dirty="0" err="1"/>
              <a:t>donnée</a:t>
            </a:r>
            <a:r>
              <a:rPr lang="fr-FR" b="1" dirty="0"/>
              <a:t> </a:t>
            </a:r>
            <a:r>
              <a:rPr lang="fr-FR" dirty="0"/>
              <a:t>(exemple : </a:t>
            </a:r>
            <a:r>
              <a:rPr lang="fr-FR" dirty="0" err="1"/>
              <a:t>numéro</a:t>
            </a:r>
            <a:r>
              <a:rPr lang="fr-FR" dirty="0"/>
              <a:t> de </a:t>
            </a:r>
            <a:r>
              <a:rPr lang="fr-FR" dirty="0" err="1"/>
              <a:t>sécurite</a:t>
            </a:r>
            <a:r>
              <a:rPr lang="fr-FR" dirty="0"/>
              <a:t>́ sociale, ADN)</a:t>
            </a:r>
          </a:p>
          <a:p>
            <a:endParaRPr lang="fr-FR" b="1" dirty="0"/>
          </a:p>
          <a:p>
            <a:pPr lvl="1"/>
            <a:r>
              <a:rPr lang="fr-FR" b="1" dirty="0"/>
              <a:t>à partir du croisement d’un ensemble de </a:t>
            </a:r>
            <a:r>
              <a:rPr lang="fr-FR" b="1" dirty="0" err="1"/>
              <a:t>données</a:t>
            </a:r>
            <a:r>
              <a:rPr lang="fr-FR" b="1" dirty="0"/>
              <a:t> </a:t>
            </a:r>
            <a:r>
              <a:rPr lang="fr-FR" dirty="0"/>
              <a:t>(exemple : une femme vivant à telle adresse, </a:t>
            </a:r>
            <a:r>
              <a:rPr lang="fr-FR" dirty="0" err="1"/>
              <a:t>née</a:t>
            </a:r>
            <a:r>
              <a:rPr lang="fr-FR" dirty="0"/>
              <a:t> tel jour, </a:t>
            </a:r>
            <a:r>
              <a:rPr lang="fr-FR" dirty="0" err="1"/>
              <a:t>abonnée</a:t>
            </a:r>
            <a:r>
              <a:rPr lang="fr-FR" dirty="0"/>
              <a:t> à tel magazine et militant dans telle association) </a:t>
            </a:r>
          </a:p>
          <a:p>
            <a:endParaRPr lang="fr-FR" dirty="0"/>
          </a:p>
        </p:txBody>
      </p:sp>
      <p:pic>
        <p:nvPicPr>
          <p:cNvPr id="4" name="Image 3">
            <a:extLst>
              <a:ext uri="{FF2B5EF4-FFF2-40B4-BE49-F238E27FC236}">
                <a16:creationId xmlns:a16="http://schemas.microsoft.com/office/drawing/2014/main" id="{913C5E31-9DF0-AB43-B38E-3709CD687778}"/>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1935010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F0A1CA-62B1-844C-A5E1-D9018879758E}"/>
              </a:ext>
            </a:extLst>
          </p:cNvPr>
          <p:cNvSpPr>
            <a:spLocks noGrp="1"/>
          </p:cNvSpPr>
          <p:nvPr>
            <p:ph type="title"/>
          </p:nvPr>
        </p:nvSpPr>
        <p:spPr/>
        <p:txBody>
          <a:bodyPr/>
          <a:lstStyle/>
          <a:p>
            <a:r>
              <a:rPr lang="fr-FR" b="1" dirty="0"/>
              <a:t>Qu'est-ce qu'une </a:t>
            </a:r>
            <a:r>
              <a:rPr lang="fr-FR" b="1" dirty="0" err="1"/>
              <a:t>donnée</a:t>
            </a:r>
            <a:r>
              <a:rPr lang="fr-FR" b="1" dirty="0"/>
              <a:t> personnelle ? </a:t>
            </a:r>
            <a:endParaRPr lang="fr-FR" dirty="0"/>
          </a:p>
        </p:txBody>
      </p:sp>
      <p:sp>
        <p:nvSpPr>
          <p:cNvPr id="3" name="Espace réservé du contenu 2">
            <a:extLst>
              <a:ext uri="{FF2B5EF4-FFF2-40B4-BE49-F238E27FC236}">
                <a16:creationId xmlns:a16="http://schemas.microsoft.com/office/drawing/2014/main" id="{ACEDE4F9-5AF2-D04C-906F-122333A2E96F}"/>
              </a:ext>
            </a:extLst>
          </p:cNvPr>
          <p:cNvSpPr>
            <a:spLocks noGrp="1"/>
          </p:cNvSpPr>
          <p:nvPr>
            <p:ph sz="quarter" idx="13"/>
          </p:nvPr>
        </p:nvSpPr>
        <p:spPr/>
        <p:txBody>
          <a:bodyPr/>
          <a:lstStyle/>
          <a:p>
            <a:r>
              <a:rPr lang="fr-FR" sz="2400" b="1" dirty="0"/>
              <a:t>Certaines données personnelles sont dites sensibles </a:t>
            </a:r>
          </a:p>
          <a:p>
            <a:pPr lvl="1"/>
            <a:r>
              <a:rPr lang="fr-FR" dirty="0"/>
              <a:t>Ce sont les Informations concernant </a:t>
            </a:r>
          </a:p>
          <a:p>
            <a:pPr lvl="2"/>
            <a:r>
              <a:rPr lang="fr-FR" dirty="0"/>
              <a:t>l’origine raciale ou ethnique, </a:t>
            </a:r>
          </a:p>
          <a:p>
            <a:pPr lvl="2"/>
            <a:r>
              <a:rPr lang="fr-FR" dirty="0"/>
              <a:t>les opinions politiques, philosophiques ou religieuses, </a:t>
            </a:r>
          </a:p>
          <a:p>
            <a:pPr lvl="2"/>
            <a:r>
              <a:rPr lang="fr-FR" dirty="0"/>
              <a:t>l’appartenance syndicale, la santé ou la vie sexuelle. </a:t>
            </a:r>
          </a:p>
          <a:p>
            <a:r>
              <a:rPr lang="fr-FR" dirty="0"/>
              <a:t>En principe, les données sensibles ne peuvent être recueillies et exploitées qu’avec le consentement explicite des personnes....</a:t>
            </a:r>
          </a:p>
        </p:txBody>
      </p:sp>
      <p:pic>
        <p:nvPicPr>
          <p:cNvPr id="4" name="Image 3">
            <a:extLst>
              <a:ext uri="{FF2B5EF4-FFF2-40B4-BE49-F238E27FC236}">
                <a16:creationId xmlns:a16="http://schemas.microsoft.com/office/drawing/2014/main" id="{01F5EA6C-6343-474E-AC64-52F1CE72806A}"/>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2903191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CA1EB3-E4AD-4C48-AF9A-694CAE5C781E}"/>
              </a:ext>
            </a:extLst>
          </p:cNvPr>
          <p:cNvSpPr>
            <a:spLocks noGrp="1"/>
          </p:cNvSpPr>
          <p:nvPr>
            <p:ph type="title"/>
          </p:nvPr>
        </p:nvSpPr>
        <p:spPr/>
        <p:txBody>
          <a:bodyPr/>
          <a:lstStyle/>
          <a:p>
            <a:r>
              <a:rPr lang="fr-FR" b="1" dirty="0"/>
              <a:t>Qu’est-ce qu’un traitement de </a:t>
            </a:r>
            <a:r>
              <a:rPr lang="fr-FR" b="1" dirty="0" err="1"/>
              <a:t>données</a:t>
            </a:r>
            <a:r>
              <a:rPr lang="fr-FR" b="1" dirty="0"/>
              <a:t> personnelles ?</a:t>
            </a:r>
            <a:endParaRPr lang="fr-FR" dirty="0"/>
          </a:p>
        </p:txBody>
      </p:sp>
      <p:sp>
        <p:nvSpPr>
          <p:cNvPr id="3" name="Espace réservé du contenu 2">
            <a:extLst>
              <a:ext uri="{FF2B5EF4-FFF2-40B4-BE49-F238E27FC236}">
                <a16:creationId xmlns:a16="http://schemas.microsoft.com/office/drawing/2014/main" id="{5B65326B-BC9A-6C4B-84D4-266E2BBB191D}"/>
              </a:ext>
            </a:extLst>
          </p:cNvPr>
          <p:cNvSpPr>
            <a:spLocks noGrp="1"/>
          </p:cNvSpPr>
          <p:nvPr>
            <p:ph sz="quarter" idx="13"/>
          </p:nvPr>
        </p:nvSpPr>
        <p:spPr/>
        <p:txBody>
          <a:bodyPr>
            <a:normAutofit lnSpcReduction="10000"/>
          </a:bodyPr>
          <a:lstStyle/>
          <a:p>
            <a:r>
              <a:rPr lang="fr-FR" dirty="0"/>
              <a:t>Un « traitement de </a:t>
            </a:r>
            <a:r>
              <a:rPr lang="fr-FR" dirty="0" err="1"/>
              <a:t>données</a:t>
            </a:r>
            <a:r>
              <a:rPr lang="fr-FR" dirty="0"/>
              <a:t> personnelles » est une </a:t>
            </a:r>
            <a:r>
              <a:rPr lang="fr-FR" dirty="0" err="1"/>
              <a:t>opération</a:t>
            </a:r>
            <a:r>
              <a:rPr lang="fr-FR" dirty="0"/>
              <a:t>, ou ensemble d'</a:t>
            </a:r>
            <a:r>
              <a:rPr lang="fr-FR" dirty="0" err="1"/>
              <a:t>opérations</a:t>
            </a:r>
            <a:r>
              <a:rPr lang="fr-FR" dirty="0"/>
              <a:t>, portant sur des </a:t>
            </a:r>
            <a:r>
              <a:rPr lang="fr-FR" dirty="0" err="1"/>
              <a:t>données</a:t>
            </a:r>
            <a:r>
              <a:rPr lang="fr-FR" dirty="0"/>
              <a:t> personnelles, quel que soit le </a:t>
            </a:r>
            <a:r>
              <a:rPr lang="fr-FR" dirty="0" err="1"/>
              <a:t>procéde</a:t>
            </a:r>
            <a:r>
              <a:rPr lang="fr-FR" dirty="0"/>
              <a:t>́ utilisé (collecte, enregistrement, organisation, conservation, adaptation, modification, extraction, consultation, utilisation, communication par transmission diffusion ou toute autre forme de mise à disposition, rapprochement). </a:t>
            </a:r>
          </a:p>
          <a:p>
            <a:r>
              <a:rPr lang="fr-FR" b="1" dirty="0"/>
              <a:t>Exemple </a:t>
            </a:r>
            <a:r>
              <a:rPr lang="fr-FR" dirty="0"/>
              <a:t>: tenue d’un fichier de ses clients, collecte de </a:t>
            </a:r>
            <a:r>
              <a:rPr lang="fr-FR" dirty="0" err="1"/>
              <a:t>coordonnées</a:t>
            </a:r>
            <a:r>
              <a:rPr lang="fr-FR" dirty="0"/>
              <a:t> de prospects via un questionnaire, mise à jour d’un fichier de fournisseurs, et bien sûr, fichier adhérents d’une association</a:t>
            </a:r>
          </a:p>
          <a:p>
            <a:endParaRPr lang="fr-FR" dirty="0"/>
          </a:p>
        </p:txBody>
      </p:sp>
      <p:pic>
        <p:nvPicPr>
          <p:cNvPr id="4" name="Image 3">
            <a:extLst>
              <a:ext uri="{FF2B5EF4-FFF2-40B4-BE49-F238E27FC236}">
                <a16:creationId xmlns:a16="http://schemas.microsoft.com/office/drawing/2014/main" id="{1A1B713D-D2AF-5A49-96F4-6F529319EA2F}"/>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2670954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7B719-6A6C-9A4F-AF8B-9095C9D84BEE}"/>
              </a:ext>
            </a:extLst>
          </p:cNvPr>
          <p:cNvSpPr>
            <a:spLocks noGrp="1"/>
          </p:cNvSpPr>
          <p:nvPr>
            <p:ph type="title"/>
          </p:nvPr>
        </p:nvSpPr>
        <p:spPr/>
        <p:txBody>
          <a:bodyPr/>
          <a:lstStyle/>
          <a:p>
            <a:r>
              <a:rPr lang="fr-FR" b="1" dirty="0"/>
              <a:t>Qu’est-ce qu’un traitement de </a:t>
            </a:r>
            <a:r>
              <a:rPr lang="fr-FR" b="1" dirty="0" err="1"/>
              <a:t>données</a:t>
            </a:r>
            <a:r>
              <a:rPr lang="fr-FR" b="1" dirty="0"/>
              <a:t> personnelles ?</a:t>
            </a:r>
            <a:endParaRPr lang="fr-FR" dirty="0"/>
          </a:p>
        </p:txBody>
      </p:sp>
      <p:sp>
        <p:nvSpPr>
          <p:cNvPr id="3" name="Espace réservé du contenu 2">
            <a:extLst>
              <a:ext uri="{FF2B5EF4-FFF2-40B4-BE49-F238E27FC236}">
                <a16:creationId xmlns:a16="http://schemas.microsoft.com/office/drawing/2014/main" id="{88F04156-FE98-9746-8B88-BCBFD7D0E218}"/>
              </a:ext>
            </a:extLst>
          </p:cNvPr>
          <p:cNvSpPr>
            <a:spLocks noGrp="1"/>
          </p:cNvSpPr>
          <p:nvPr>
            <p:ph sz="quarter" idx="13"/>
          </p:nvPr>
        </p:nvSpPr>
        <p:spPr/>
        <p:txBody>
          <a:bodyPr/>
          <a:lstStyle/>
          <a:p>
            <a:endParaRPr lang="fr-FR" dirty="0"/>
          </a:p>
          <a:p>
            <a:endParaRPr lang="fr-FR" dirty="0"/>
          </a:p>
          <a:p>
            <a:r>
              <a:rPr lang="fr-FR" sz="2800" dirty="0"/>
              <a:t>Un traitement de </a:t>
            </a:r>
            <a:r>
              <a:rPr lang="fr-FR" sz="2800" dirty="0" err="1"/>
              <a:t>données</a:t>
            </a:r>
            <a:r>
              <a:rPr lang="fr-FR" sz="2800" dirty="0"/>
              <a:t> personnelles n’est </a:t>
            </a:r>
            <a:r>
              <a:rPr lang="fr-FR" sz="2800" b="1" dirty="0"/>
              <a:t>pas </a:t>
            </a:r>
            <a:r>
              <a:rPr lang="fr-FR" sz="2800" b="1" dirty="0" err="1"/>
              <a:t>nécessairement</a:t>
            </a:r>
            <a:r>
              <a:rPr lang="fr-FR" sz="2800" b="1" dirty="0"/>
              <a:t> informatisé : </a:t>
            </a:r>
            <a:r>
              <a:rPr lang="fr-FR" sz="2800" dirty="0"/>
              <a:t>les fichiers papier sont </a:t>
            </a:r>
            <a:r>
              <a:rPr lang="fr-FR" sz="2800" dirty="0" err="1"/>
              <a:t>également</a:t>
            </a:r>
            <a:r>
              <a:rPr lang="fr-FR" sz="2800" dirty="0"/>
              <a:t> </a:t>
            </a:r>
            <a:r>
              <a:rPr lang="fr-FR" sz="2800" dirty="0" err="1"/>
              <a:t>concernés</a:t>
            </a:r>
            <a:r>
              <a:rPr lang="fr-FR" sz="2800" dirty="0"/>
              <a:t> et doivent </a:t>
            </a:r>
            <a:r>
              <a:rPr lang="fr-FR" sz="2800" dirty="0" err="1"/>
              <a:t>être</a:t>
            </a:r>
            <a:r>
              <a:rPr lang="fr-FR" sz="2800" dirty="0"/>
              <a:t> </a:t>
            </a:r>
            <a:r>
              <a:rPr lang="fr-FR" sz="2800" dirty="0" err="1"/>
              <a:t>protégés</a:t>
            </a:r>
            <a:r>
              <a:rPr lang="fr-FR" sz="2800" dirty="0"/>
              <a:t> dans les </a:t>
            </a:r>
            <a:r>
              <a:rPr lang="fr-FR" sz="2800" dirty="0" err="1"/>
              <a:t>mêmes</a:t>
            </a:r>
            <a:r>
              <a:rPr lang="fr-FR" sz="2800" dirty="0"/>
              <a:t> conditions. </a:t>
            </a:r>
          </a:p>
          <a:p>
            <a:endParaRPr lang="fr-FR" dirty="0"/>
          </a:p>
        </p:txBody>
      </p:sp>
      <p:pic>
        <p:nvPicPr>
          <p:cNvPr id="4" name="Image 3">
            <a:extLst>
              <a:ext uri="{FF2B5EF4-FFF2-40B4-BE49-F238E27FC236}">
                <a16:creationId xmlns:a16="http://schemas.microsoft.com/office/drawing/2014/main" id="{F125C270-0DD3-CB4D-AD17-DAC44356FD10}"/>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35100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C6E506-5898-7B4B-AC6F-9FB4042DF08B}"/>
              </a:ext>
            </a:extLst>
          </p:cNvPr>
          <p:cNvSpPr>
            <a:spLocks noGrp="1"/>
          </p:cNvSpPr>
          <p:nvPr>
            <p:ph type="title"/>
          </p:nvPr>
        </p:nvSpPr>
        <p:spPr/>
        <p:txBody>
          <a:bodyPr/>
          <a:lstStyle/>
          <a:p>
            <a:r>
              <a:rPr lang="fr-FR" b="1" dirty="0"/>
              <a:t>Qu’est-ce qu’un traitement de </a:t>
            </a:r>
            <a:r>
              <a:rPr lang="fr-FR" b="1" dirty="0" err="1"/>
              <a:t>données</a:t>
            </a:r>
            <a:r>
              <a:rPr lang="fr-FR" b="1" dirty="0"/>
              <a:t> personnelles ?</a:t>
            </a:r>
            <a:endParaRPr lang="fr-FR" dirty="0"/>
          </a:p>
        </p:txBody>
      </p:sp>
      <p:sp>
        <p:nvSpPr>
          <p:cNvPr id="3" name="Espace réservé du contenu 2">
            <a:extLst>
              <a:ext uri="{FF2B5EF4-FFF2-40B4-BE49-F238E27FC236}">
                <a16:creationId xmlns:a16="http://schemas.microsoft.com/office/drawing/2014/main" id="{1F3A6FC1-7C42-D44F-ACD6-8D92AB38A663}"/>
              </a:ext>
            </a:extLst>
          </p:cNvPr>
          <p:cNvSpPr>
            <a:spLocks noGrp="1"/>
          </p:cNvSpPr>
          <p:nvPr>
            <p:ph sz="quarter" idx="13"/>
          </p:nvPr>
        </p:nvSpPr>
        <p:spPr>
          <a:xfrm>
            <a:off x="762000" y="2276012"/>
            <a:ext cx="10363826" cy="3424107"/>
          </a:xfrm>
        </p:spPr>
        <p:txBody>
          <a:bodyPr>
            <a:normAutofit lnSpcReduction="10000"/>
          </a:bodyPr>
          <a:lstStyle/>
          <a:p>
            <a:r>
              <a:rPr lang="fr-FR" sz="2800" dirty="0"/>
              <a:t>Un traitement de </a:t>
            </a:r>
            <a:r>
              <a:rPr lang="fr-FR" sz="2800" dirty="0" err="1"/>
              <a:t>données</a:t>
            </a:r>
            <a:r>
              <a:rPr lang="fr-FR" sz="2800" dirty="0"/>
              <a:t> doit avoir </a:t>
            </a:r>
            <a:r>
              <a:rPr lang="fr-FR" sz="2800" b="1" dirty="0"/>
              <a:t>un objectif</a:t>
            </a:r>
            <a:r>
              <a:rPr lang="fr-FR" sz="2800" dirty="0"/>
              <a:t>, une </a:t>
            </a:r>
            <a:r>
              <a:rPr lang="fr-FR" sz="2800" dirty="0" err="1"/>
              <a:t>finalite</a:t>
            </a:r>
            <a:r>
              <a:rPr lang="fr-FR" sz="2800" dirty="0"/>
              <a:t>́, </a:t>
            </a:r>
          </a:p>
          <a:p>
            <a:pPr lvl="2"/>
            <a:endParaRPr lang="fr-FR" dirty="0"/>
          </a:p>
          <a:p>
            <a:pPr lvl="2"/>
            <a:r>
              <a:rPr lang="fr-FR" sz="2000" dirty="0"/>
              <a:t>c’</a:t>
            </a:r>
            <a:r>
              <a:rPr lang="fr-FR" sz="2000" dirty="0" err="1"/>
              <a:t>est-a</a:t>
            </a:r>
            <a:r>
              <a:rPr lang="fr-FR" sz="2000" dirty="0"/>
              <a:t>̀-dire que vous ne pouvez pas collecter ou traiter des </a:t>
            </a:r>
            <a:r>
              <a:rPr lang="fr-FR" sz="2000" dirty="0" err="1"/>
              <a:t>données</a:t>
            </a:r>
            <a:r>
              <a:rPr lang="fr-FR" sz="2000" dirty="0"/>
              <a:t> personnelles simplement au cas où cela vous serait utile un jour.</a:t>
            </a:r>
          </a:p>
          <a:p>
            <a:pPr lvl="2"/>
            <a:endParaRPr lang="fr-FR" sz="2000" dirty="0"/>
          </a:p>
          <a:p>
            <a:pPr lvl="2"/>
            <a:r>
              <a:rPr lang="fr-FR" sz="2000" dirty="0"/>
              <a:t> A chaque traitement de </a:t>
            </a:r>
            <a:r>
              <a:rPr lang="fr-FR" sz="2000" dirty="0" err="1"/>
              <a:t>données</a:t>
            </a:r>
            <a:r>
              <a:rPr lang="fr-FR" sz="2000" dirty="0"/>
              <a:t> doit </a:t>
            </a:r>
            <a:r>
              <a:rPr lang="fr-FR" sz="2000" dirty="0" err="1"/>
              <a:t>être</a:t>
            </a:r>
            <a:r>
              <a:rPr lang="fr-FR" sz="2000" dirty="0"/>
              <a:t> assigné un but, qui doit bien </a:t>
            </a:r>
            <a:r>
              <a:rPr lang="fr-FR" sz="2000" dirty="0" err="1"/>
              <a:t>évidemment</a:t>
            </a:r>
            <a:r>
              <a:rPr lang="fr-FR" sz="2000" dirty="0"/>
              <a:t> </a:t>
            </a:r>
            <a:r>
              <a:rPr lang="fr-FR" sz="2000" dirty="0" err="1"/>
              <a:t>être</a:t>
            </a:r>
            <a:r>
              <a:rPr lang="fr-FR" sz="2000" dirty="0"/>
              <a:t> </a:t>
            </a:r>
            <a:r>
              <a:rPr lang="fr-FR" sz="2000" dirty="0" err="1"/>
              <a:t>légal</a:t>
            </a:r>
            <a:r>
              <a:rPr lang="fr-FR" sz="2000" dirty="0"/>
              <a:t> et </a:t>
            </a:r>
            <a:r>
              <a:rPr lang="fr-FR" sz="2000" dirty="0" err="1"/>
              <a:t>légitime</a:t>
            </a:r>
            <a:r>
              <a:rPr lang="fr-FR" sz="2000" dirty="0"/>
              <a:t> au regard de votre </a:t>
            </a:r>
            <a:r>
              <a:rPr lang="fr-FR" sz="2000" dirty="0" err="1"/>
              <a:t>activite</a:t>
            </a:r>
            <a:r>
              <a:rPr lang="fr-FR" sz="2000" dirty="0"/>
              <a:t>́  </a:t>
            </a:r>
          </a:p>
          <a:p>
            <a:endParaRPr lang="fr-FR" dirty="0"/>
          </a:p>
        </p:txBody>
      </p:sp>
      <p:pic>
        <p:nvPicPr>
          <p:cNvPr id="2063" name="Picture 15" descr="page1image474669760">
            <a:extLst>
              <a:ext uri="{FF2B5EF4-FFF2-40B4-BE49-F238E27FC236}">
                <a16:creationId xmlns:a16="http://schemas.microsoft.com/office/drawing/2014/main" id="{59CBDC02-5608-8148-B98E-A5C499D4CC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22225"/>
            <a:ext cx="6705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page1image458045552">
            <a:extLst>
              <a:ext uri="{FF2B5EF4-FFF2-40B4-BE49-F238E27FC236}">
                <a16:creationId xmlns:a16="http://schemas.microsoft.com/office/drawing/2014/main" id="{E4E46F5C-3155-1E46-9A86-425DD43FE3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22225"/>
            <a:ext cx="12700" cy="25400"/>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page1image474143744">
            <a:extLst>
              <a:ext uri="{FF2B5EF4-FFF2-40B4-BE49-F238E27FC236}">
                <a16:creationId xmlns:a16="http://schemas.microsoft.com/office/drawing/2014/main" id="{CD6048C2-90BB-E248-9B6B-34268C2FCF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1700" y="-22225"/>
            <a:ext cx="12700" cy="254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page1image474786848">
            <a:extLst>
              <a:ext uri="{FF2B5EF4-FFF2-40B4-BE49-F238E27FC236}">
                <a16:creationId xmlns:a16="http://schemas.microsoft.com/office/drawing/2014/main" id="{AA3E02C5-B706-5A43-A366-795CA61238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4900" y="-22225"/>
            <a:ext cx="6705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page1image457600336">
            <a:extLst>
              <a:ext uri="{FF2B5EF4-FFF2-40B4-BE49-F238E27FC236}">
                <a16:creationId xmlns:a16="http://schemas.microsoft.com/office/drawing/2014/main" id="{9C83644B-7505-6143-8C8B-3C2CBF7DF6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76400" y="-22225"/>
            <a:ext cx="38100" cy="381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page1image474969552">
            <a:extLst>
              <a:ext uri="{FF2B5EF4-FFF2-40B4-BE49-F238E27FC236}">
                <a16:creationId xmlns:a16="http://schemas.microsoft.com/office/drawing/2014/main" id="{67B0BA80-8E1C-744A-8AD6-608358D5DF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05000" y="-22225"/>
            <a:ext cx="38100" cy="38100"/>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page1image416987856">
            <a:extLst>
              <a:ext uri="{FF2B5EF4-FFF2-40B4-BE49-F238E27FC236}">
                <a16:creationId xmlns:a16="http://schemas.microsoft.com/office/drawing/2014/main" id="{213985FA-240E-D64F-ABD4-84BBD45C67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33600" y="-22225"/>
            <a:ext cx="38100" cy="381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page1image457190192">
            <a:extLst>
              <a:ext uri="{FF2B5EF4-FFF2-40B4-BE49-F238E27FC236}">
                <a16:creationId xmlns:a16="http://schemas.microsoft.com/office/drawing/2014/main" id="{DEDDE922-9390-C34E-88D1-F59444D5B0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62200" y="-22225"/>
            <a:ext cx="38100" cy="38100"/>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page1image474857040">
            <a:extLst>
              <a:ext uri="{FF2B5EF4-FFF2-40B4-BE49-F238E27FC236}">
                <a16:creationId xmlns:a16="http://schemas.microsoft.com/office/drawing/2014/main" id="{EB4D1869-34BC-A044-9B61-3FA5F6B16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0800" y="-22225"/>
            <a:ext cx="6705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page1image474233888">
            <a:extLst>
              <a:ext uri="{FF2B5EF4-FFF2-40B4-BE49-F238E27FC236}">
                <a16:creationId xmlns:a16="http://schemas.microsoft.com/office/drawing/2014/main" id="{40ACC3C5-9FF4-BD44-95AB-81A60BBB82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12300" y="-22225"/>
            <a:ext cx="12700" cy="25400"/>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descr="page1image457262160">
            <a:extLst>
              <a:ext uri="{FF2B5EF4-FFF2-40B4-BE49-F238E27FC236}">
                <a16:creationId xmlns:a16="http://schemas.microsoft.com/office/drawing/2014/main" id="{F231D285-B91D-ED4B-89A1-A0B7988CCE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15500" y="-22225"/>
            <a:ext cx="12700" cy="254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page1image473988688">
            <a:extLst>
              <a:ext uri="{FF2B5EF4-FFF2-40B4-BE49-F238E27FC236}">
                <a16:creationId xmlns:a16="http://schemas.microsoft.com/office/drawing/2014/main" id="{AD581693-BDA7-C042-BAE7-770075F299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18700" y="-22225"/>
            <a:ext cx="6705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page1image474669760">
            <a:extLst>
              <a:ext uri="{FF2B5EF4-FFF2-40B4-BE49-F238E27FC236}">
                <a16:creationId xmlns:a16="http://schemas.microsoft.com/office/drawing/2014/main" id="{30351B36-91D8-804E-A057-C4FA91E05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30176"/>
            <a:ext cx="6705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77" name="Picture 29" descr="page1image458045552">
            <a:extLst>
              <a:ext uri="{FF2B5EF4-FFF2-40B4-BE49-F238E27FC236}">
                <a16:creationId xmlns:a16="http://schemas.microsoft.com/office/drawing/2014/main" id="{7D29B57D-1C08-DF4F-B502-AC171524C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30176"/>
            <a:ext cx="12700" cy="25400"/>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page1image474143744">
            <a:extLst>
              <a:ext uri="{FF2B5EF4-FFF2-40B4-BE49-F238E27FC236}">
                <a16:creationId xmlns:a16="http://schemas.microsoft.com/office/drawing/2014/main" id="{604877F6-97A9-3A46-98D4-D4B34954CD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1700" y="30176"/>
            <a:ext cx="12700" cy="25400"/>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1" descr="page1image474786848">
            <a:extLst>
              <a:ext uri="{FF2B5EF4-FFF2-40B4-BE49-F238E27FC236}">
                <a16:creationId xmlns:a16="http://schemas.microsoft.com/office/drawing/2014/main" id="{13A465E4-26A5-3848-B3F6-53D9BB1503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4900" y="30176"/>
            <a:ext cx="6705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page1image457600336">
            <a:extLst>
              <a:ext uri="{FF2B5EF4-FFF2-40B4-BE49-F238E27FC236}">
                <a16:creationId xmlns:a16="http://schemas.microsoft.com/office/drawing/2014/main" id="{F3A33958-A927-5D4D-931C-1E0F8759C3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76400" y="30176"/>
            <a:ext cx="38100" cy="38100"/>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33" descr="page1image474969552">
            <a:extLst>
              <a:ext uri="{FF2B5EF4-FFF2-40B4-BE49-F238E27FC236}">
                <a16:creationId xmlns:a16="http://schemas.microsoft.com/office/drawing/2014/main" id="{73A89AE3-B3FC-FD43-90F7-623E1F95E4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05000" y="30176"/>
            <a:ext cx="38100" cy="38100"/>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page1image416987856">
            <a:extLst>
              <a:ext uri="{FF2B5EF4-FFF2-40B4-BE49-F238E27FC236}">
                <a16:creationId xmlns:a16="http://schemas.microsoft.com/office/drawing/2014/main" id="{9CFE0180-D81F-D948-9EBF-8FFFB0764F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33600" y="30176"/>
            <a:ext cx="38100" cy="38100"/>
          </a:xfrm>
          <a:prstGeom prst="rect">
            <a:avLst/>
          </a:prstGeom>
          <a:noFill/>
          <a:extLst>
            <a:ext uri="{909E8E84-426E-40DD-AFC4-6F175D3DCCD1}">
              <a14:hiddenFill xmlns:a14="http://schemas.microsoft.com/office/drawing/2010/main">
                <a:solidFill>
                  <a:srgbClr val="FFFFFF"/>
                </a:solidFill>
              </a14:hiddenFill>
            </a:ext>
          </a:extLst>
        </p:spPr>
      </p:pic>
      <p:pic>
        <p:nvPicPr>
          <p:cNvPr id="2083" name="Picture 35" descr="page1image457190192">
            <a:extLst>
              <a:ext uri="{FF2B5EF4-FFF2-40B4-BE49-F238E27FC236}">
                <a16:creationId xmlns:a16="http://schemas.microsoft.com/office/drawing/2014/main" id="{B53E7F03-79AD-E84F-AA8F-448D93E6FE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62200" y="30176"/>
            <a:ext cx="38100" cy="38100"/>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page1image474857040">
            <a:extLst>
              <a:ext uri="{FF2B5EF4-FFF2-40B4-BE49-F238E27FC236}">
                <a16:creationId xmlns:a16="http://schemas.microsoft.com/office/drawing/2014/main" id="{663B4E9F-1E2F-8740-A12D-C7708AB9B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0800" y="30176"/>
            <a:ext cx="6705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85" name="Picture 37" descr="page1image474233888">
            <a:extLst>
              <a:ext uri="{FF2B5EF4-FFF2-40B4-BE49-F238E27FC236}">
                <a16:creationId xmlns:a16="http://schemas.microsoft.com/office/drawing/2014/main" id="{E46D3B1A-030B-D340-83B4-E503D8C2C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12300" y="30176"/>
            <a:ext cx="12700" cy="25400"/>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page1image457262160">
            <a:extLst>
              <a:ext uri="{FF2B5EF4-FFF2-40B4-BE49-F238E27FC236}">
                <a16:creationId xmlns:a16="http://schemas.microsoft.com/office/drawing/2014/main" id="{6BF9EAD0-A1B3-314E-B882-42FAB61F45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15500" y="30176"/>
            <a:ext cx="12700" cy="25400"/>
          </a:xfrm>
          <a:prstGeom prst="rect">
            <a:avLst/>
          </a:prstGeom>
          <a:noFill/>
          <a:extLst>
            <a:ext uri="{909E8E84-426E-40DD-AFC4-6F175D3DCCD1}">
              <a14:hiddenFill xmlns:a14="http://schemas.microsoft.com/office/drawing/2010/main">
                <a:solidFill>
                  <a:srgbClr val="FFFFFF"/>
                </a:solidFill>
              </a14:hiddenFill>
            </a:ext>
          </a:extLst>
        </p:spPr>
      </p:pic>
      <p:pic>
        <p:nvPicPr>
          <p:cNvPr id="2087" name="Picture 39" descr="page1image473988688">
            <a:extLst>
              <a:ext uri="{FF2B5EF4-FFF2-40B4-BE49-F238E27FC236}">
                <a16:creationId xmlns:a16="http://schemas.microsoft.com/office/drawing/2014/main" id="{E415C620-6569-5A48-BEF8-6A8E2DAB5B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18700" y="30176"/>
            <a:ext cx="6705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3" name="Image 42">
            <a:extLst>
              <a:ext uri="{FF2B5EF4-FFF2-40B4-BE49-F238E27FC236}">
                <a16:creationId xmlns:a16="http://schemas.microsoft.com/office/drawing/2014/main" id="{0B71D7B6-9D1F-7C4E-AB0B-1D1D3BB7CE76}"/>
              </a:ext>
            </a:extLst>
          </p:cNvPr>
          <p:cNvPicPr>
            <a:picLocks noChangeAspect="1"/>
          </p:cNvPicPr>
          <p:nvPr/>
        </p:nvPicPr>
        <p:blipFill>
          <a:blip r:embed="rId7"/>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3940419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50CFEB-354F-AD48-BDAE-025B11F02C30}"/>
              </a:ext>
            </a:extLst>
          </p:cNvPr>
          <p:cNvSpPr>
            <a:spLocks noGrp="1"/>
          </p:cNvSpPr>
          <p:nvPr>
            <p:ph type="title"/>
          </p:nvPr>
        </p:nvSpPr>
        <p:spPr/>
        <p:txBody>
          <a:bodyPr/>
          <a:lstStyle/>
          <a:p>
            <a:r>
              <a:rPr lang="fr-FR" b="1" dirty="0"/>
              <a:t>QUI EST RESPONSABLE DU TRAITEMENT ?</a:t>
            </a:r>
          </a:p>
        </p:txBody>
      </p:sp>
      <p:sp>
        <p:nvSpPr>
          <p:cNvPr id="3" name="Espace réservé du contenu 2">
            <a:extLst>
              <a:ext uri="{FF2B5EF4-FFF2-40B4-BE49-F238E27FC236}">
                <a16:creationId xmlns:a16="http://schemas.microsoft.com/office/drawing/2014/main" id="{2B5024B1-5EBE-8C4E-8234-699891138DEE}"/>
              </a:ext>
            </a:extLst>
          </p:cNvPr>
          <p:cNvSpPr>
            <a:spLocks noGrp="1"/>
          </p:cNvSpPr>
          <p:nvPr>
            <p:ph sz="quarter" idx="13"/>
          </p:nvPr>
        </p:nvSpPr>
        <p:spPr/>
        <p:txBody>
          <a:bodyPr>
            <a:normAutofit/>
          </a:bodyPr>
          <a:lstStyle/>
          <a:p>
            <a:r>
              <a:rPr lang="fr-FR" b="1" dirty="0"/>
              <a:t>Le responsable d’un traitement de données à caractère personnel est, </a:t>
            </a:r>
            <a:r>
              <a:rPr lang="fr-FR" dirty="0"/>
              <a:t>sauf désignation expresse par les dispositions législatives ou réglementaires relatives à ce traitement, </a:t>
            </a:r>
            <a:r>
              <a:rPr lang="fr-FR" b="1" dirty="0"/>
              <a:t>la personne</a:t>
            </a:r>
            <a:r>
              <a:rPr lang="fr-FR" dirty="0"/>
              <a:t>, l’autorité publique, le service ou l’organisme </a:t>
            </a:r>
            <a:r>
              <a:rPr lang="fr-FR" b="1" dirty="0"/>
              <a:t>qui détermine ses finalités et ses moyens. </a:t>
            </a:r>
          </a:p>
          <a:p>
            <a:endParaRPr lang="fr-FR" dirty="0"/>
          </a:p>
          <a:p>
            <a:r>
              <a:rPr lang="fr-FR" b="1" dirty="0"/>
              <a:t>En pratique et en général, il s’agit de la personne morale, en clair, pour ce qui nous concerne, l’association, agissant, en l’occurrence, par certains de ses membres et, en particulier, ses moniteurs…</a:t>
            </a:r>
          </a:p>
        </p:txBody>
      </p:sp>
      <p:pic>
        <p:nvPicPr>
          <p:cNvPr id="4" name="Image 3">
            <a:extLst>
              <a:ext uri="{FF2B5EF4-FFF2-40B4-BE49-F238E27FC236}">
                <a16:creationId xmlns:a16="http://schemas.microsoft.com/office/drawing/2014/main" id="{89391A59-B157-E648-A86D-942C5EFF6330}"/>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1771663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288A86-41B7-AE4B-AD23-8B0F42CDF359}"/>
              </a:ext>
            </a:extLst>
          </p:cNvPr>
          <p:cNvSpPr>
            <a:spLocks noGrp="1"/>
          </p:cNvSpPr>
          <p:nvPr>
            <p:ph type="title"/>
          </p:nvPr>
        </p:nvSpPr>
        <p:spPr/>
        <p:txBody>
          <a:bodyPr/>
          <a:lstStyle/>
          <a:p>
            <a:r>
              <a:rPr lang="fr-FR" b="1" dirty="0"/>
              <a:t>Les bons réflexes de la protection des données personnelles</a:t>
            </a:r>
            <a:br>
              <a:rPr lang="fr-FR" b="1" dirty="0"/>
            </a:br>
            <a:endParaRPr lang="fr-FR" b="1" dirty="0"/>
          </a:p>
        </p:txBody>
      </p:sp>
      <p:sp>
        <p:nvSpPr>
          <p:cNvPr id="3" name="Espace réservé du contenu 2">
            <a:extLst>
              <a:ext uri="{FF2B5EF4-FFF2-40B4-BE49-F238E27FC236}">
                <a16:creationId xmlns:a16="http://schemas.microsoft.com/office/drawing/2014/main" id="{5A3E86D2-1EE6-6F47-AA84-B2044EC598C2}"/>
              </a:ext>
            </a:extLst>
          </p:cNvPr>
          <p:cNvSpPr>
            <a:spLocks noGrp="1"/>
          </p:cNvSpPr>
          <p:nvPr>
            <p:ph sz="quarter" idx="13"/>
          </p:nvPr>
        </p:nvSpPr>
        <p:spPr/>
        <p:txBody>
          <a:bodyPr>
            <a:normAutofit/>
          </a:bodyPr>
          <a:lstStyle/>
          <a:p>
            <a:r>
              <a:rPr lang="fr-FR" sz="2400" b="1" dirty="0"/>
              <a:t>REFLEXE 1 : NE COLLECTEZ QUE LES DONNÉES VRAIMENT NÉCESSAIRES</a:t>
            </a:r>
          </a:p>
          <a:p>
            <a:r>
              <a:rPr lang="fr-FR" sz="2400" dirty="0"/>
              <a:t>Posez-vous les bonnes questions : </a:t>
            </a:r>
          </a:p>
          <a:p>
            <a:pPr lvl="1"/>
            <a:r>
              <a:rPr lang="fr-FR" dirty="0"/>
              <a:t>Quel est mon objectif ? </a:t>
            </a:r>
          </a:p>
          <a:p>
            <a:pPr lvl="1"/>
            <a:r>
              <a:rPr lang="fr-FR" dirty="0"/>
              <a:t>Quelles données sont indispensables pour atteindre cet objectif ? </a:t>
            </a:r>
          </a:p>
          <a:p>
            <a:pPr lvl="1"/>
            <a:r>
              <a:rPr lang="fr-FR" dirty="0"/>
              <a:t>Ai-je le droit de collecter ces données ? </a:t>
            </a:r>
          </a:p>
          <a:p>
            <a:pPr lvl="1"/>
            <a:r>
              <a:rPr lang="fr-FR" dirty="0"/>
              <a:t>Est-ce pertinent ? </a:t>
            </a:r>
          </a:p>
          <a:p>
            <a:pPr lvl="1"/>
            <a:r>
              <a:rPr lang="fr-FR" dirty="0"/>
              <a:t>Les personnes concernées sont-elles d’accord ?</a:t>
            </a:r>
          </a:p>
        </p:txBody>
      </p:sp>
      <p:pic>
        <p:nvPicPr>
          <p:cNvPr id="4" name="Image 3">
            <a:extLst>
              <a:ext uri="{FF2B5EF4-FFF2-40B4-BE49-F238E27FC236}">
                <a16:creationId xmlns:a16="http://schemas.microsoft.com/office/drawing/2014/main" id="{6D19B350-A8DE-894C-B618-5AE1B8D5FB85}"/>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1435872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FB4955-81D0-A14C-B7E3-6FDAB1ED8BC8}"/>
              </a:ext>
            </a:extLst>
          </p:cNvPr>
          <p:cNvSpPr>
            <a:spLocks noGrp="1"/>
          </p:cNvSpPr>
          <p:nvPr>
            <p:ph type="title"/>
          </p:nvPr>
        </p:nvSpPr>
        <p:spPr/>
        <p:txBody>
          <a:bodyPr/>
          <a:lstStyle/>
          <a:p>
            <a:r>
              <a:rPr lang="fr-FR" b="1" dirty="0"/>
              <a:t>Les bons réflexes de la protection des données personnelles</a:t>
            </a:r>
          </a:p>
        </p:txBody>
      </p:sp>
      <p:sp>
        <p:nvSpPr>
          <p:cNvPr id="3" name="Espace réservé du contenu 2">
            <a:extLst>
              <a:ext uri="{FF2B5EF4-FFF2-40B4-BE49-F238E27FC236}">
                <a16:creationId xmlns:a16="http://schemas.microsoft.com/office/drawing/2014/main" id="{57ADE29F-256F-D143-9285-D706B633158E}"/>
              </a:ext>
            </a:extLst>
          </p:cNvPr>
          <p:cNvSpPr>
            <a:spLocks noGrp="1"/>
          </p:cNvSpPr>
          <p:nvPr>
            <p:ph sz="quarter" idx="13"/>
          </p:nvPr>
        </p:nvSpPr>
        <p:spPr/>
        <p:txBody>
          <a:bodyPr>
            <a:normAutofit lnSpcReduction="10000"/>
          </a:bodyPr>
          <a:lstStyle/>
          <a:p>
            <a:r>
              <a:rPr lang="fr-FR" sz="2400" dirty="0"/>
              <a:t>les données que vous traitez sont nécessaires à vos activités  </a:t>
            </a:r>
          </a:p>
          <a:p>
            <a:r>
              <a:rPr lang="fr-FR" sz="2400" dirty="0"/>
              <a:t>vous ne traitez aucune donnée dite « sensible » ou, si c’est le cas, vous avez bien le droit de les traiter </a:t>
            </a:r>
          </a:p>
          <a:p>
            <a:r>
              <a:rPr lang="fr-FR" sz="2400" dirty="0"/>
              <a:t>seules les personnes habilitées ont accès aux données dont elles ont besoin ;</a:t>
            </a:r>
          </a:p>
          <a:p>
            <a:r>
              <a:rPr lang="fr-FR" sz="2400" dirty="0"/>
              <a:t>vous ne conservez pas vos données au-delà de ce qui est nécessaire.</a:t>
            </a:r>
          </a:p>
          <a:p>
            <a:endParaRPr lang="fr-FR" dirty="0"/>
          </a:p>
        </p:txBody>
      </p:sp>
      <p:pic>
        <p:nvPicPr>
          <p:cNvPr id="4" name="Image 3">
            <a:extLst>
              <a:ext uri="{FF2B5EF4-FFF2-40B4-BE49-F238E27FC236}">
                <a16:creationId xmlns:a16="http://schemas.microsoft.com/office/drawing/2014/main" id="{B893CE0E-50B6-CB4C-AF94-5597EF190BDB}"/>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1243640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4D08DF-AAB7-1C4E-8406-3ED00E0773A8}"/>
              </a:ext>
            </a:extLst>
          </p:cNvPr>
          <p:cNvSpPr>
            <a:spLocks noGrp="1"/>
          </p:cNvSpPr>
          <p:nvPr>
            <p:ph type="title"/>
          </p:nvPr>
        </p:nvSpPr>
        <p:spPr/>
        <p:txBody>
          <a:bodyPr/>
          <a:lstStyle/>
          <a:p>
            <a:r>
              <a:rPr lang="fr-FR" dirty="0"/>
              <a:t>Les bons réflexes de la protection des données personnelles</a:t>
            </a:r>
          </a:p>
        </p:txBody>
      </p:sp>
      <p:sp>
        <p:nvSpPr>
          <p:cNvPr id="3" name="Espace réservé du contenu 2">
            <a:extLst>
              <a:ext uri="{FF2B5EF4-FFF2-40B4-BE49-F238E27FC236}">
                <a16:creationId xmlns:a16="http://schemas.microsoft.com/office/drawing/2014/main" id="{4378D7AF-D089-824E-B219-0C3C596C8443}"/>
              </a:ext>
            </a:extLst>
          </p:cNvPr>
          <p:cNvSpPr>
            <a:spLocks noGrp="1"/>
          </p:cNvSpPr>
          <p:nvPr>
            <p:ph sz="quarter" idx="13"/>
          </p:nvPr>
        </p:nvSpPr>
        <p:spPr/>
        <p:txBody>
          <a:bodyPr>
            <a:normAutofit fontScale="85000" lnSpcReduction="10000"/>
          </a:bodyPr>
          <a:lstStyle/>
          <a:p>
            <a:r>
              <a:rPr lang="fr-FR" sz="2800" b="1" dirty="0"/>
              <a:t>améliorez vos pratiques ! </a:t>
            </a:r>
          </a:p>
          <a:p>
            <a:endParaRPr lang="fr-FR" sz="2400" dirty="0"/>
          </a:p>
          <a:p>
            <a:r>
              <a:rPr lang="fr-FR" sz="2800" dirty="0"/>
              <a:t>Minimisez la collecte de données, en éliminant de vos formulaires de collecte et de vos bases de données toutes les informations inutiles. Redéfinissez qui doit pouvoir accéder à quelles données  . </a:t>
            </a:r>
          </a:p>
          <a:p>
            <a:r>
              <a:rPr lang="fr-FR" sz="2800" dirty="0"/>
              <a:t>Pensez à poser des règles d’effacement ou d’archivage au bout d’une certaine durée  .</a:t>
            </a:r>
          </a:p>
          <a:p>
            <a:pPr marL="0" indent="0">
              <a:buNone/>
            </a:pPr>
            <a:endParaRPr lang="fr-FR" sz="2800" dirty="0"/>
          </a:p>
          <a:p>
            <a:endParaRPr lang="fr-FR" dirty="0"/>
          </a:p>
        </p:txBody>
      </p:sp>
      <p:pic>
        <p:nvPicPr>
          <p:cNvPr id="4" name="Image 3">
            <a:extLst>
              <a:ext uri="{FF2B5EF4-FFF2-40B4-BE49-F238E27FC236}">
                <a16:creationId xmlns:a16="http://schemas.microsoft.com/office/drawing/2014/main" id="{947BD2E1-FDF8-574B-87B1-1235A2B7F52E}"/>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1256625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1C2C4C-27D2-D940-A40C-BB6FD04E8136}"/>
              </a:ext>
            </a:extLst>
          </p:cNvPr>
          <p:cNvSpPr>
            <a:spLocks noGrp="1"/>
          </p:cNvSpPr>
          <p:nvPr>
            <p:ph type="title"/>
          </p:nvPr>
        </p:nvSpPr>
        <p:spPr/>
        <p:txBody>
          <a:bodyPr/>
          <a:lstStyle/>
          <a:p>
            <a:r>
              <a:rPr lang="fr-FR" dirty="0"/>
              <a:t>Plan</a:t>
            </a:r>
          </a:p>
        </p:txBody>
      </p:sp>
      <p:sp>
        <p:nvSpPr>
          <p:cNvPr id="3" name="Espace réservé du contenu 2">
            <a:extLst>
              <a:ext uri="{FF2B5EF4-FFF2-40B4-BE49-F238E27FC236}">
                <a16:creationId xmlns:a16="http://schemas.microsoft.com/office/drawing/2014/main" id="{5910C53D-D7AB-EC48-91BA-6F890FBF6BD5}"/>
              </a:ext>
            </a:extLst>
          </p:cNvPr>
          <p:cNvSpPr>
            <a:spLocks noGrp="1"/>
          </p:cNvSpPr>
          <p:nvPr>
            <p:ph sz="quarter" idx="13"/>
          </p:nvPr>
        </p:nvSpPr>
        <p:spPr/>
        <p:txBody>
          <a:bodyPr>
            <a:normAutofit fontScale="77500" lnSpcReduction="20000"/>
          </a:bodyPr>
          <a:lstStyle/>
          <a:p>
            <a:r>
              <a:rPr lang="fr-FR" sz="3200" dirty="0" err="1"/>
              <a:t>dE</a:t>
            </a:r>
            <a:r>
              <a:rPr lang="fr-FR" sz="3200" dirty="0"/>
              <a:t> la loi informatique et libertés de 1978 au RGPD au 25 mai 2018</a:t>
            </a:r>
          </a:p>
          <a:p>
            <a:r>
              <a:rPr lang="fr-FR" sz="3200" dirty="0"/>
              <a:t>QU’EST-CE QU’UNE DONNÉE à caractère PERSONNELLE ?</a:t>
            </a:r>
          </a:p>
          <a:p>
            <a:r>
              <a:rPr lang="fr-FR" sz="3200" dirty="0"/>
              <a:t>Qu’est-ce qu’un traitement de </a:t>
            </a:r>
            <a:r>
              <a:rPr lang="fr-FR" sz="3200" dirty="0" err="1"/>
              <a:t>données</a:t>
            </a:r>
            <a:r>
              <a:rPr lang="fr-FR" sz="3200" dirty="0"/>
              <a:t> personnelles ?</a:t>
            </a:r>
          </a:p>
          <a:p>
            <a:r>
              <a:rPr lang="fr-FR" sz="3200" dirty="0"/>
              <a:t>QUI EST LE RESPONSABLE DU TRAITEMENT ?</a:t>
            </a:r>
          </a:p>
          <a:p>
            <a:r>
              <a:rPr lang="fr-FR" sz="3200" dirty="0"/>
              <a:t>Les bons réflexes de la protection des données personnelles</a:t>
            </a:r>
            <a:br>
              <a:rPr lang="fr-FR" sz="3200" dirty="0"/>
            </a:br>
            <a:r>
              <a:rPr lang="fr-FR" sz="3200" dirty="0"/>
              <a:t> </a:t>
            </a:r>
          </a:p>
          <a:p>
            <a:endParaRPr lang="fr-FR" dirty="0"/>
          </a:p>
          <a:p>
            <a:endParaRPr lang="fr-FR" dirty="0"/>
          </a:p>
          <a:p>
            <a:endParaRPr lang="fr-FR" dirty="0"/>
          </a:p>
        </p:txBody>
      </p:sp>
      <p:pic>
        <p:nvPicPr>
          <p:cNvPr id="4" name="Image 3">
            <a:extLst>
              <a:ext uri="{FF2B5EF4-FFF2-40B4-BE49-F238E27FC236}">
                <a16:creationId xmlns:a16="http://schemas.microsoft.com/office/drawing/2014/main" id="{DC441456-5E09-9747-9D4E-9EA06A162E44}"/>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1610435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EE6E41-3D85-D041-9487-435DE0B0244A}"/>
              </a:ext>
            </a:extLst>
          </p:cNvPr>
          <p:cNvSpPr>
            <a:spLocks noGrp="1"/>
          </p:cNvSpPr>
          <p:nvPr>
            <p:ph type="title"/>
          </p:nvPr>
        </p:nvSpPr>
        <p:spPr/>
        <p:txBody>
          <a:bodyPr/>
          <a:lstStyle/>
          <a:p>
            <a:r>
              <a:rPr lang="fr-FR" dirty="0"/>
              <a:t>Les bons réflexes de la protection des données personnelles</a:t>
            </a:r>
          </a:p>
        </p:txBody>
      </p:sp>
      <p:sp>
        <p:nvSpPr>
          <p:cNvPr id="3" name="Espace réservé du contenu 2">
            <a:extLst>
              <a:ext uri="{FF2B5EF4-FFF2-40B4-BE49-F238E27FC236}">
                <a16:creationId xmlns:a16="http://schemas.microsoft.com/office/drawing/2014/main" id="{7F7CE7BF-F395-F445-AFA6-016C345A379C}"/>
              </a:ext>
            </a:extLst>
          </p:cNvPr>
          <p:cNvSpPr>
            <a:spLocks noGrp="1"/>
          </p:cNvSpPr>
          <p:nvPr>
            <p:ph sz="quarter" idx="13"/>
          </p:nvPr>
        </p:nvSpPr>
        <p:spPr/>
        <p:txBody>
          <a:bodyPr>
            <a:normAutofit fontScale="92500"/>
          </a:bodyPr>
          <a:lstStyle/>
          <a:p>
            <a:r>
              <a:rPr lang="fr-FR" sz="2800" b="1" dirty="0"/>
              <a:t>REFLEXE 2 : SOYEZ TRANSPARENT</a:t>
            </a:r>
            <a:endParaRPr lang="fr-FR" sz="2400" b="1" dirty="0"/>
          </a:p>
          <a:p>
            <a:r>
              <a:rPr lang="fr-FR" sz="2400" dirty="0"/>
              <a:t>Une information claire et complète constitue le socle du contrat de confiance qui vous lie avec les personnes dont vous traitez les données.</a:t>
            </a:r>
          </a:p>
          <a:p>
            <a:r>
              <a:rPr lang="fr-FR" sz="2400" i="1" dirty="0"/>
              <a:t>Le consentement est une des bases légales prévues par le RGPD sur laquelle peut se fonder un traitement de données personnelles. Le RGPD impose que ce consentement soit libre, spécifique, éclairé et univoque.</a:t>
            </a:r>
            <a:endParaRPr lang="fr-FR" sz="2400" dirty="0"/>
          </a:p>
        </p:txBody>
      </p:sp>
      <p:pic>
        <p:nvPicPr>
          <p:cNvPr id="4" name="Image 3">
            <a:extLst>
              <a:ext uri="{FF2B5EF4-FFF2-40B4-BE49-F238E27FC236}">
                <a16:creationId xmlns:a16="http://schemas.microsoft.com/office/drawing/2014/main" id="{6FF4E379-C29A-EE49-BBB6-7BC30FD71E90}"/>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311306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14910F-8B37-DE44-992A-7A95277EAF75}"/>
              </a:ext>
            </a:extLst>
          </p:cNvPr>
          <p:cNvSpPr>
            <a:spLocks noGrp="1"/>
          </p:cNvSpPr>
          <p:nvPr>
            <p:ph type="title"/>
          </p:nvPr>
        </p:nvSpPr>
        <p:spPr/>
        <p:txBody>
          <a:bodyPr/>
          <a:lstStyle/>
          <a:p>
            <a:r>
              <a:rPr lang="fr-FR" b="1" dirty="0"/>
              <a:t>Les bons réflexes de la protection des données personnelles</a:t>
            </a:r>
          </a:p>
        </p:txBody>
      </p:sp>
      <p:sp>
        <p:nvSpPr>
          <p:cNvPr id="3" name="Espace réservé du contenu 2">
            <a:extLst>
              <a:ext uri="{FF2B5EF4-FFF2-40B4-BE49-F238E27FC236}">
                <a16:creationId xmlns:a16="http://schemas.microsoft.com/office/drawing/2014/main" id="{F0AAF281-9B96-054B-99CC-B0002EA5CEE6}"/>
              </a:ext>
            </a:extLst>
          </p:cNvPr>
          <p:cNvSpPr>
            <a:spLocks noGrp="1"/>
          </p:cNvSpPr>
          <p:nvPr>
            <p:ph sz="quarter" idx="13"/>
          </p:nvPr>
        </p:nvSpPr>
        <p:spPr/>
        <p:txBody>
          <a:bodyPr>
            <a:normAutofit/>
          </a:bodyPr>
          <a:lstStyle/>
          <a:p>
            <a:r>
              <a:rPr lang="fr-FR" sz="2900" dirty="0"/>
              <a:t>A chaque fois que vous collectez des données personnelles, le support utilisé (formulaire, questionnaire, etc.) doit comporter des mentions d’information.</a:t>
            </a:r>
          </a:p>
          <a:p>
            <a:endParaRPr lang="fr-FR" dirty="0"/>
          </a:p>
        </p:txBody>
      </p:sp>
      <p:pic>
        <p:nvPicPr>
          <p:cNvPr id="4" name="Image 3">
            <a:extLst>
              <a:ext uri="{FF2B5EF4-FFF2-40B4-BE49-F238E27FC236}">
                <a16:creationId xmlns:a16="http://schemas.microsoft.com/office/drawing/2014/main" id="{7D59BCBA-FF0B-C64F-BD7E-E250D1A28E0E}"/>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3305952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81B49A-BAFE-3647-9111-86EA5898FD01}"/>
              </a:ext>
            </a:extLst>
          </p:cNvPr>
          <p:cNvSpPr>
            <a:spLocks noGrp="1"/>
          </p:cNvSpPr>
          <p:nvPr>
            <p:ph type="title"/>
          </p:nvPr>
        </p:nvSpPr>
        <p:spPr/>
        <p:txBody>
          <a:bodyPr/>
          <a:lstStyle/>
          <a:p>
            <a:r>
              <a:rPr lang="fr-FR" b="1" dirty="0"/>
              <a:t>Les bons réflexes de la protection des données personnelles</a:t>
            </a:r>
            <a:endParaRPr lang="fr-FR" dirty="0"/>
          </a:p>
        </p:txBody>
      </p:sp>
      <p:sp>
        <p:nvSpPr>
          <p:cNvPr id="3" name="Espace réservé du contenu 2">
            <a:extLst>
              <a:ext uri="{FF2B5EF4-FFF2-40B4-BE49-F238E27FC236}">
                <a16:creationId xmlns:a16="http://schemas.microsoft.com/office/drawing/2014/main" id="{B41C3B63-1238-4847-AB91-2AA44849B314}"/>
              </a:ext>
            </a:extLst>
          </p:cNvPr>
          <p:cNvSpPr>
            <a:spLocks noGrp="1"/>
          </p:cNvSpPr>
          <p:nvPr>
            <p:ph sz="quarter" idx="13"/>
          </p:nvPr>
        </p:nvSpPr>
        <p:spPr/>
        <p:txBody>
          <a:bodyPr>
            <a:normAutofit fontScale="70000" lnSpcReduction="20000"/>
          </a:bodyPr>
          <a:lstStyle/>
          <a:p>
            <a:r>
              <a:rPr lang="fr-FR" sz="3400" dirty="0"/>
              <a:t>l’information doit </a:t>
            </a:r>
            <a:r>
              <a:rPr lang="fr-FR" sz="3400" dirty="0" err="1"/>
              <a:t>comporteR</a:t>
            </a:r>
            <a:r>
              <a:rPr lang="fr-FR" sz="3400" dirty="0"/>
              <a:t> les éléments suivants :</a:t>
            </a:r>
          </a:p>
          <a:p>
            <a:pPr lvl="1"/>
            <a:r>
              <a:rPr lang="fr-FR" sz="2700" dirty="0"/>
              <a:t>pourquoi vous collectez les données (« la finalité » )</a:t>
            </a:r>
          </a:p>
          <a:p>
            <a:pPr lvl="1"/>
            <a:r>
              <a:rPr lang="fr-FR" sz="2700" dirty="0"/>
              <a:t>ce qui vous autorise à traiter ces données (le « fondement juridique » : il peut s’agir du consentement de la personne concernée, de votre « intérêt légitime ») ;</a:t>
            </a:r>
          </a:p>
          <a:p>
            <a:pPr lvl="1"/>
            <a:r>
              <a:rPr lang="fr-FR" sz="2700" dirty="0"/>
              <a:t>Qui a accès aux données (catégories de personne) </a:t>
            </a:r>
          </a:p>
          <a:p>
            <a:pPr lvl="1"/>
            <a:r>
              <a:rPr lang="fr-FR" sz="2500" dirty="0"/>
              <a:t>Combien de temps vous les conservez  (une saison…le temps d’une formation)</a:t>
            </a:r>
          </a:p>
          <a:p>
            <a:pPr lvl="1"/>
            <a:r>
              <a:rPr lang="fr-FR" sz="2700" dirty="0"/>
              <a:t>Les modalités selon lesquelles les personnes concernées peuvent exercer leurs droits (via leur espace personnel sur votre site internet, par un message sur une adresse email dédiée, par un courrier postal à un service identifié…) ;</a:t>
            </a:r>
          </a:p>
          <a:p>
            <a:endParaRPr lang="fr-FR" dirty="0"/>
          </a:p>
        </p:txBody>
      </p:sp>
      <p:pic>
        <p:nvPicPr>
          <p:cNvPr id="4" name="Image 3">
            <a:extLst>
              <a:ext uri="{FF2B5EF4-FFF2-40B4-BE49-F238E27FC236}">
                <a16:creationId xmlns:a16="http://schemas.microsoft.com/office/drawing/2014/main" id="{219D4A80-E4EE-7E4A-8471-7CCF2A789B53}"/>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2057427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2EA697-2146-FA49-8C0A-01D945F93E97}"/>
              </a:ext>
            </a:extLst>
          </p:cNvPr>
          <p:cNvSpPr>
            <a:spLocks noGrp="1"/>
          </p:cNvSpPr>
          <p:nvPr>
            <p:ph type="title"/>
          </p:nvPr>
        </p:nvSpPr>
        <p:spPr/>
        <p:txBody>
          <a:bodyPr/>
          <a:lstStyle/>
          <a:p>
            <a:r>
              <a:rPr lang="fr-FR" b="1" dirty="0"/>
              <a:t>Les bons réflexes de la protection des données personnelles</a:t>
            </a:r>
          </a:p>
        </p:txBody>
      </p:sp>
      <p:sp>
        <p:nvSpPr>
          <p:cNvPr id="3" name="Espace réservé du contenu 2">
            <a:extLst>
              <a:ext uri="{FF2B5EF4-FFF2-40B4-BE49-F238E27FC236}">
                <a16:creationId xmlns:a16="http://schemas.microsoft.com/office/drawing/2014/main" id="{C0D0774F-06FD-2B43-BB94-805E2A9ED865}"/>
              </a:ext>
            </a:extLst>
          </p:cNvPr>
          <p:cNvSpPr>
            <a:spLocks noGrp="1"/>
          </p:cNvSpPr>
          <p:nvPr>
            <p:ph sz="quarter" idx="13"/>
          </p:nvPr>
        </p:nvSpPr>
        <p:spPr/>
        <p:txBody>
          <a:bodyPr>
            <a:normAutofit/>
          </a:bodyPr>
          <a:lstStyle/>
          <a:p>
            <a:r>
              <a:rPr lang="fr-FR" sz="2400" b="1" dirty="0"/>
              <a:t>RÉFLEXE 3 : PENSEZ AUX DROITS DES PERSONNES</a:t>
            </a:r>
          </a:p>
          <a:p>
            <a:endParaRPr lang="fr-FR" sz="2400" dirty="0"/>
          </a:p>
          <a:p>
            <a:r>
              <a:rPr lang="fr-FR" dirty="0"/>
              <a:t>Vous devez répondre dans les meilleurs délais, aux demandes de consultation, de rectification ou de suppression des données.</a:t>
            </a:r>
          </a:p>
        </p:txBody>
      </p:sp>
      <p:pic>
        <p:nvPicPr>
          <p:cNvPr id="4" name="Image 3">
            <a:extLst>
              <a:ext uri="{FF2B5EF4-FFF2-40B4-BE49-F238E27FC236}">
                <a16:creationId xmlns:a16="http://schemas.microsoft.com/office/drawing/2014/main" id="{4B121634-714E-9541-8FAA-ED2D7C1F34D1}"/>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4249063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A3300B-606F-2B46-A747-0055FB3F5279}"/>
              </a:ext>
            </a:extLst>
          </p:cNvPr>
          <p:cNvSpPr>
            <a:spLocks noGrp="1"/>
          </p:cNvSpPr>
          <p:nvPr>
            <p:ph type="title"/>
          </p:nvPr>
        </p:nvSpPr>
        <p:spPr/>
        <p:txBody>
          <a:bodyPr/>
          <a:lstStyle/>
          <a:p>
            <a:r>
              <a:rPr lang="fr-FR" b="1" dirty="0"/>
              <a:t>Les bons réflexes de la protection des données personnelles</a:t>
            </a:r>
          </a:p>
        </p:txBody>
      </p:sp>
      <p:sp>
        <p:nvSpPr>
          <p:cNvPr id="3" name="Espace réservé du contenu 2">
            <a:extLst>
              <a:ext uri="{FF2B5EF4-FFF2-40B4-BE49-F238E27FC236}">
                <a16:creationId xmlns:a16="http://schemas.microsoft.com/office/drawing/2014/main" id="{BD13D29A-AC3B-134C-AB15-6D1C446DE8B5}"/>
              </a:ext>
            </a:extLst>
          </p:cNvPr>
          <p:cNvSpPr>
            <a:spLocks noGrp="1"/>
          </p:cNvSpPr>
          <p:nvPr>
            <p:ph sz="quarter" idx="13"/>
          </p:nvPr>
        </p:nvSpPr>
        <p:spPr/>
        <p:txBody>
          <a:bodyPr/>
          <a:lstStyle/>
          <a:p>
            <a:r>
              <a:rPr lang="fr-FR" sz="2400" dirty="0"/>
              <a:t>Les personnes dont vous traitez les données (ADHÉRENTS) ont des droits sur leurs données, qui sont d’ailleurs renforcés par le RGPD : droit d’accès, de rectification, d’opposition, d’effacement, à la portabilité et à la limitation du traitement.</a:t>
            </a:r>
          </a:p>
          <a:p>
            <a:r>
              <a:rPr lang="fr-FR" sz="2400" dirty="0"/>
              <a:t>Vous devez leur donner les moyens d’exercer effectivement leurs droits.</a:t>
            </a:r>
          </a:p>
          <a:p>
            <a:endParaRPr lang="fr-FR" dirty="0"/>
          </a:p>
        </p:txBody>
      </p:sp>
      <p:pic>
        <p:nvPicPr>
          <p:cNvPr id="4" name="Image 3">
            <a:extLst>
              <a:ext uri="{FF2B5EF4-FFF2-40B4-BE49-F238E27FC236}">
                <a16:creationId xmlns:a16="http://schemas.microsoft.com/office/drawing/2014/main" id="{B0308556-9143-244A-AF47-A39C4A195A1D}"/>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247642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894854-7A53-8545-BA64-0FF41C53E9C0}"/>
              </a:ext>
            </a:extLst>
          </p:cNvPr>
          <p:cNvSpPr>
            <a:spLocks noGrp="1"/>
          </p:cNvSpPr>
          <p:nvPr>
            <p:ph type="title"/>
          </p:nvPr>
        </p:nvSpPr>
        <p:spPr/>
        <p:txBody>
          <a:bodyPr/>
          <a:lstStyle/>
          <a:p>
            <a:r>
              <a:rPr lang="fr-FR" b="1" dirty="0"/>
              <a:t>Les bons réflexes de la protection des données personnelles</a:t>
            </a:r>
          </a:p>
        </p:txBody>
      </p:sp>
      <p:sp>
        <p:nvSpPr>
          <p:cNvPr id="3" name="Espace réservé du contenu 2">
            <a:extLst>
              <a:ext uri="{FF2B5EF4-FFF2-40B4-BE49-F238E27FC236}">
                <a16:creationId xmlns:a16="http://schemas.microsoft.com/office/drawing/2014/main" id="{F0423A4F-435C-E84C-9266-B005CB49218F}"/>
              </a:ext>
            </a:extLst>
          </p:cNvPr>
          <p:cNvSpPr>
            <a:spLocks noGrp="1"/>
          </p:cNvSpPr>
          <p:nvPr>
            <p:ph sz="quarter" idx="13"/>
          </p:nvPr>
        </p:nvSpPr>
        <p:spPr/>
        <p:txBody>
          <a:bodyPr>
            <a:normAutofit fontScale="77500" lnSpcReduction="20000"/>
          </a:bodyPr>
          <a:lstStyle/>
          <a:p>
            <a:r>
              <a:rPr lang="fr-FR" sz="2600" b="1" dirty="0"/>
              <a:t>RÉFLEXE 4 : IDENTIFIEZ LES RISQUES</a:t>
            </a:r>
          </a:p>
          <a:p>
            <a:endParaRPr lang="fr-FR" sz="2600" b="1" dirty="0"/>
          </a:p>
          <a:p>
            <a:r>
              <a:rPr lang="fr-FR" sz="2600" dirty="0"/>
              <a:t>Le partage et la circulation des données personnelles doivent être encadrées  afin de leur assurer une protection à tout moment.</a:t>
            </a:r>
          </a:p>
          <a:p>
            <a:r>
              <a:rPr lang="fr-FR" sz="2600" dirty="0"/>
              <a:t>Les failles de sécurité ont également des conséquences pour ceux qui vous ont confié des données personnelles : Ayez à l’esprit les conséquences pour les personnes de la perte, la divulgation, la modification non souhaitée de leurs données, et prenez les mesures nécessaires pour minimiser ces risques.</a:t>
            </a:r>
            <a:br>
              <a:rPr lang="fr-FR" sz="2600" i="1" dirty="0"/>
            </a:br>
            <a:endParaRPr lang="fr-FR" sz="2600" i="1" dirty="0"/>
          </a:p>
          <a:p>
            <a:endParaRPr lang="fr-FR" b="1" dirty="0"/>
          </a:p>
          <a:p>
            <a:endParaRPr lang="fr-FR" dirty="0"/>
          </a:p>
        </p:txBody>
      </p:sp>
      <p:pic>
        <p:nvPicPr>
          <p:cNvPr id="4" name="Image 3">
            <a:extLst>
              <a:ext uri="{FF2B5EF4-FFF2-40B4-BE49-F238E27FC236}">
                <a16:creationId xmlns:a16="http://schemas.microsoft.com/office/drawing/2014/main" id="{DE21A7E4-1DB7-2049-B3BB-986FFEC1C6FF}"/>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2760237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B90206-B8D0-084D-A55E-29AFE9520A31}"/>
              </a:ext>
            </a:extLst>
          </p:cNvPr>
          <p:cNvSpPr>
            <a:spLocks noGrp="1"/>
          </p:cNvSpPr>
          <p:nvPr>
            <p:ph type="title"/>
          </p:nvPr>
        </p:nvSpPr>
        <p:spPr/>
        <p:txBody>
          <a:bodyPr/>
          <a:lstStyle/>
          <a:p>
            <a:r>
              <a:rPr lang="fr-FR" b="1" dirty="0"/>
              <a:t>Les bons réflexes de la protection des données personnelles</a:t>
            </a:r>
          </a:p>
        </p:txBody>
      </p:sp>
      <p:sp>
        <p:nvSpPr>
          <p:cNvPr id="3" name="Espace réservé du contenu 2">
            <a:extLst>
              <a:ext uri="{FF2B5EF4-FFF2-40B4-BE49-F238E27FC236}">
                <a16:creationId xmlns:a16="http://schemas.microsoft.com/office/drawing/2014/main" id="{49F4C13E-9ABC-B348-ABFE-3915EF147E9C}"/>
              </a:ext>
            </a:extLst>
          </p:cNvPr>
          <p:cNvSpPr>
            <a:spLocks noGrp="1"/>
          </p:cNvSpPr>
          <p:nvPr>
            <p:ph sz="quarter" idx="13"/>
          </p:nvPr>
        </p:nvSpPr>
        <p:spPr/>
        <p:txBody>
          <a:bodyPr/>
          <a:lstStyle/>
          <a:p>
            <a:r>
              <a:rPr lang="fr-FR" b="1" dirty="0"/>
              <a:t>RÉFLEXE 5 : SÉCURISEZ VOS DONNÉES</a:t>
            </a:r>
          </a:p>
          <a:p>
            <a:pPr marL="0" indent="0">
              <a:buNone/>
            </a:pPr>
            <a:endParaRPr lang="fr-FR" b="1" dirty="0"/>
          </a:p>
          <a:p>
            <a:r>
              <a:rPr lang="fr-FR" dirty="0"/>
              <a:t>Les mesures de sécurité, informatique mais aussi physique, doivent être adaptées en fonction de la sensibilité des données et des risques qui pèsent sur les personnes en cas d’incident.</a:t>
            </a:r>
          </a:p>
        </p:txBody>
      </p:sp>
      <p:pic>
        <p:nvPicPr>
          <p:cNvPr id="4" name="Image 3">
            <a:extLst>
              <a:ext uri="{FF2B5EF4-FFF2-40B4-BE49-F238E27FC236}">
                <a16:creationId xmlns:a16="http://schemas.microsoft.com/office/drawing/2014/main" id="{E2DBA8EB-8F25-A949-A190-67A9E556536A}"/>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2864061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57A7A9-CBB4-A242-A6C8-D3678C3E2E8E}"/>
              </a:ext>
            </a:extLst>
          </p:cNvPr>
          <p:cNvSpPr>
            <a:spLocks noGrp="1"/>
          </p:cNvSpPr>
          <p:nvPr>
            <p:ph type="title"/>
          </p:nvPr>
        </p:nvSpPr>
        <p:spPr/>
        <p:txBody>
          <a:bodyPr/>
          <a:lstStyle/>
          <a:p>
            <a:r>
              <a:rPr lang="fr-FR" dirty="0"/>
              <a:t>MERCI DE VOTRE ATTENTION</a:t>
            </a:r>
          </a:p>
        </p:txBody>
      </p:sp>
      <p:sp>
        <p:nvSpPr>
          <p:cNvPr id="3" name="Espace réservé du contenu 2">
            <a:extLst>
              <a:ext uri="{FF2B5EF4-FFF2-40B4-BE49-F238E27FC236}">
                <a16:creationId xmlns:a16="http://schemas.microsoft.com/office/drawing/2014/main" id="{B3381EEC-0862-9B43-972C-582CA7080C72}"/>
              </a:ext>
            </a:extLst>
          </p:cNvPr>
          <p:cNvSpPr>
            <a:spLocks noGrp="1"/>
          </p:cNvSpPr>
          <p:nvPr>
            <p:ph sz="quarter" idx="13"/>
          </p:nvPr>
        </p:nvSpPr>
        <p:spPr>
          <a:xfrm>
            <a:off x="913774" y="2367092"/>
            <a:ext cx="10363826" cy="3665718"/>
          </a:xfrm>
        </p:spPr>
        <p:txBody>
          <a:bodyPr/>
          <a:lstStyle/>
          <a:p>
            <a:endParaRPr lang="fr-FR"/>
          </a:p>
          <a:p>
            <a:pPr marL="0" indent="0">
              <a:buNone/>
            </a:pPr>
            <a:endParaRPr lang="fr-FR" dirty="0"/>
          </a:p>
        </p:txBody>
      </p:sp>
      <p:pic>
        <p:nvPicPr>
          <p:cNvPr id="4" name="Image 3">
            <a:extLst>
              <a:ext uri="{FF2B5EF4-FFF2-40B4-BE49-F238E27FC236}">
                <a16:creationId xmlns:a16="http://schemas.microsoft.com/office/drawing/2014/main" id="{37D3BDF7-84AB-694C-A67D-AADFAFDE40D0}"/>
              </a:ext>
            </a:extLst>
          </p:cNvPr>
          <p:cNvPicPr>
            <a:picLocks noChangeAspect="1"/>
          </p:cNvPicPr>
          <p:nvPr/>
        </p:nvPicPr>
        <p:blipFill>
          <a:blip r:embed="rId2"/>
          <a:stretch>
            <a:fillRect/>
          </a:stretch>
        </p:blipFill>
        <p:spPr>
          <a:xfrm>
            <a:off x="3938895" y="2465693"/>
            <a:ext cx="4313583" cy="3665718"/>
          </a:xfrm>
          <a:prstGeom prst="rect">
            <a:avLst/>
          </a:prstGeom>
        </p:spPr>
      </p:pic>
    </p:spTree>
    <p:extLst>
      <p:ext uri="{BB962C8B-B14F-4D97-AF65-F5344CB8AC3E}">
        <p14:creationId xmlns:p14="http://schemas.microsoft.com/office/powerpoint/2010/main" val="94088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FC0EE9-F68F-F746-A966-4176B3837C2F}"/>
              </a:ext>
            </a:extLst>
          </p:cNvPr>
          <p:cNvSpPr>
            <a:spLocks noGrp="1"/>
          </p:cNvSpPr>
          <p:nvPr>
            <p:ph type="title"/>
          </p:nvPr>
        </p:nvSpPr>
        <p:spPr/>
        <p:txBody>
          <a:bodyPr/>
          <a:lstStyle/>
          <a:p>
            <a:r>
              <a:rPr lang="fr-FR" dirty="0"/>
              <a:t>DE LA LOI INFORMATIQUE ET LIBERTÉS AU RGPD</a:t>
            </a:r>
          </a:p>
        </p:txBody>
      </p:sp>
      <p:sp>
        <p:nvSpPr>
          <p:cNvPr id="3" name="Espace réservé du contenu 2">
            <a:extLst>
              <a:ext uri="{FF2B5EF4-FFF2-40B4-BE49-F238E27FC236}">
                <a16:creationId xmlns:a16="http://schemas.microsoft.com/office/drawing/2014/main" id="{0720D3B9-2B9B-C645-BAA5-BB1F868F76BF}"/>
              </a:ext>
            </a:extLst>
          </p:cNvPr>
          <p:cNvSpPr>
            <a:spLocks noGrp="1"/>
          </p:cNvSpPr>
          <p:nvPr>
            <p:ph sz="quarter" idx="13"/>
          </p:nvPr>
        </p:nvSpPr>
        <p:spPr/>
        <p:txBody>
          <a:bodyPr>
            <a:normAutofit lnSpcReduction="10000"/>
          </a:bodyPr>
          <a:lstStyle/>
          <a:p>
            <a:r>
              <a:rPr lang="fr-FR" dirty="0"/>
              <a:t>Informatique et Liberté (loi du 6/1/78) Pourquoi cette loi ?</a:t>
            </a:r>
          </a:p>
          <a:p>
            <a:r>
              <a:rPr lang="fr-FR" b="1" dirty="0"/>
              <a:t>1974 : Affaire SAFARI</a:t>
            </a:r>
            <a:r>
              <a:rPr lang="fr-FR" dirty="0"/>
              <a:t> (système informatisé pour les fichiers administratifs et le répertoire des individus) : mise en place de fichiers interconnectés à l’aide du numéro Insee. En réaction à cette affaire, mise en place de la commission "informatique et liberté » qui rédigea le rapport Tricot à l’origine de la loi du 6/1/78.</a:t>
            </a:r>
          </a:p>
          <a:p>
            <a:pPr lvl="1"/>
            <a:r>
              <a:rPr lang="fr-FR" dirty="0"/>
              <a:t>éviter une informatisation incontrôlée des administrations centrales qui menaceraient la vie privée et la liberté individuelle.</a:t>
            </a:r>
          </a:p>
          <a:p>
            <a:pPr lvl="1"/>
            <a:r>
              <a:rPr lang="fr-FR" dirty="0"/>
              <a:t>rassurer l’opinion afin d’éviter un blocage social du développement de l’informatique</a:t>
            </a:r>
          </a:p>
          <a:p>
            <a:endParaRPr lang="fr-FR" dirty="0"/>
          </a:p>
          <a:p>
            <a:endParaRPr lang="fr-FR" dirty="0"/>
          </a:p>
          <a:p>
            <a:endParaRPr lang="fr-FR" dirty="0"/>
          </a:p>
        </p:txBody>
      </p:sp>
      <p:pic>
        <p:nvPicPr>
          <p:cNvPr id="4" name="Image 3">
            <a:extLst>
              <a:ext uri="{FF2B5EF4-FFF2-40B4-BE49-F238E27FC236}">
                <a16:creationId xmlns:a16="http://schemas.microsoft.com/office/drawing/2014/main" id="{B9D074C5-8D67-4148-A0B7-0C6076704F55}"/>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3519105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9A46A0-69CC-B64B-ADEB-ACB7950096B6}"/>
              </a:ext>
            </a:extLst>
          </p:cNvPr>
          <p:cNvSpPr>
            <a:spLocks noGrp="1"/>
          </p:cNvSpPr>
          <p:nvPr>
            <p:ph type="title"/>
          </p:nvPr>
        </p:nvSpPr>
        <p:spPr/>
        <p:txBody>
          <a:bodyPr/>
          <a:lstStyle/>
          <a:p>
            <a:r>
              <a:rPr lang="fr-FR" dirty="0"/>
              <a:t>DE LA LOI INFORMATIQUE ET LIBERTÉS AU RGPD</a:t>
            </a:r>
          </a:p>
        </p:txBody>
      </p:sp>
      <p:sp>
        <p:nvSpPr>
          <p:cNvPr id="3" name="Espace réservé du contenu 2">
            <a:extLst>
              <a:ext uri="{FF2B5EF4-FFF2-40B4-BE49-F238E27FC236}">
                <a16:creationId xmlns:a16="http://schemas.microsoft.com/office/drawing/2014/main" id="{ABCF1D30-CAA1-0441-B584-D1E5442EE796}"/>
              </a:ext>
            </a:extLst>
          </p:cNvPr>
          <p:cNvSpPr>
            <a:spLocks noGrp="1"/>
          </p:cNvSpPr>
          <p:nvPr>
            <p:ph sz="quarter" idx="13"/>
          </p:nvPr>
        </p:nvSpPr>
        <p:spPr/>
        <p:txBody>
          <a:bodyPr>
            <a:normAutofit/>
          </a:bodyPr>
          <a:lstStyle/>
          <a:p>
            <a:pPr marL="0" indent="0">
              <a:buNone/>
            </a:pPr>
            <a:endParaRPr lang="fr-FR" dirty="0"/>
          </a:p>
          <a:p>
            <a:r>
              <a:rPr lang="fr-FR" b="1" dirty="0"/>
              <a:t>Les dispositions de la loi</a:t>
            </a:r>
            <a:endParaRPr lang="fr-FR" dirty="0"/>
          </a:p>
          <a:p>
            <a:r>
              <a:rPr lang="fr-FR" dirty="0"/>
              <a:t>La loi ne concerne que les traitements informatiques sur les informations nominatives.</a:t>
            </a:r>
          </a:p>
          <a:p>
            <a:endParaRPr lang="fr-FR" dirty="0"/>
          </a:p>
        </p:txBody>
      </p:sp>
      <p:pic>
        <p:nvPicPr>
          <p:cNvPr id="4" name="Image 3">
            <a:extLst>
              <a:ext uri="{FF2B5EF4-FFF2-40B4-BE49-F238E27FC236}">
                <a16:creationId xmlns:a16="http://schemas.microsoft.com/office/drawing/2014/main" id="{FFCC218C-9E99-CA45-964C-4D84FD1DBCB4}"/>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3330844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52C8C8-6F57-7647-B1C7-84D6D61DB9C2}"/>
              </a:ext>
            </a:extLst>
          </p:cNvPr>
          <p:cNvSpPr>
            <a:spLocks noGrp="1"/>
          </p:cNvSpPr>
          <p:nvPr>
            <p:ph type="title"/>
          </p:nvPr>
        </p:nvSpPr>
        <p:spPr/>
        <p:txBody>
          <a:bodyPr/>
          <a:lstStyle/>
          <a:p>
            <a:r>
              <a:rPr lang="fr-FR" dirty="0"/>
              <a:t>DE LA LOI INFORMATIQUE ET LIBERTÉS AU RGPD</a:t>
            </a:r>
          </a:p>
        </p:txBody>
      </p:sp>
      <p:sp>
        <p:nvSpPr>
          <p:cNvPr id="3" name="Espace réservé du contenu 2">
            <a:extLst>
              <a:ext uri="{FF2B5EF4-FFF2-40B4-BE49-F238E27FC236}">
                <a16:creationId xmlns:a16="http://schemas.microsoft.com/office/drawing/2014/main" id="{04D0B633-B4C6-174F-A716-CAF1B9BBB545}"/>
              </a:ext>
            </a:extLst>
          </p:cNvPr>
          <p:cNvSpPr>
            <a:spLocks noGrp="1"/>
          </p:cNvSpPr>
          <p:nvPr>
            <p:ph sz="quarter" idx="13"/>
          </p:nvPr>
        </p:nvSpPr>
        <p:spPr/>
        <p:txBody>
          <a:bodyPr>
            <a:normAutofit/>
          </a:bodyPr>
          <a:lstStyle/>
          <a:p>
            <a:r>
              <a:rPr lang="fr-FR" sz="2900" dirty="0"/>
              <a:t>QU’EST-CE QUE LE RGPD ?</a:t>
            </a:r>
          </a:p>
          <a:p>
            <a:pPr lvl="1"/>
            <a:r>
              <a:rPr lang="fr-FR" sz="2700" dirty="0"/>
              <a:t>L’acronyme RGPD signifie « </a:t>
            </a:r>
            <a:r>
              <a:rPr lang="fr-FR" sz="2700" dirty="0">
                <a:hlinkClick r:id="rId2"/>
              </a:rPr>
              <a:t>Règlement Général sur la Protection des Données</a:t>
            </a:r>
            <a:r>
              <a:rPr lang="fr-FR" sz="2700" dirty="0"/>
              <a:t> » (en anglais « General Data Protection </a:t>
            </a:r>
            <a:r>
              <a:rPr lang="fr-FR" sz="2700" dirty="0" err="1"/>
              <a:t>Regulation</a:t>
            </a:r>
            <a:r>
              <a:rPr lang="fr-FR" sz="2700" dirty="0"/>
              <a:t> » ou GDPR). </a:t>
            </a:r>
          </a:p>
          <a:p>
            <a:pPr lvl="1"/>
            <a:r>
              <a:rPr lang="fr-FR" sz="2700" dirty="0"/>
              <a:t>Le RGPD encadre le traitement des données personnelles sur le territoire de l’Union européenne.</a:t>
            </a:r>
          </a:p>
          <a:p>
            <a:endParaRPr lang="fr-FR" sz="2900" dirty="0"/>
          </a:p>
          <a:p>
            <a:endParaRPr lang="fr-FR" dirty="0"/>
          </a:p>
        </p:txBody>
      </p:sp>
      <p:pic>
        <p:nvPicPr>
          <p:cNvPr id="4" name="Image 3">
            <a:extLst>
              <a:ext uri="{FF2B5EF4-FFF2-40B4-BE49-F238E27FC236}">
                <a16:creationId xmlns:a16="http://schemas.microsoft.com/office/drawing/2014/main" id="{073C5537-A7D5-1A49-A4DC-A4A769E9B08A}"/>
              </a:ext>
            </a:extLst>
          </p:cNvPr>
          <p:cNvPicPr>
            <a:picLocks noChangeAspect="1"/>
          </p:cNvPicPr>
          <p:nvPr/>
        </p:nvPicPr>
        <p:blipFill>
          <a:blip r:embed="rId3"/>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1699533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53F87F-FF81-ED4F-BAEB-40D2E23A6D73}"/>
              </a:ext>
            </a:extLst>
          </p:cNvPr>
          <p:cNvSpPr>
            <a:spLocks noGrp="1"/>
          </p:cNvSpPr>
          <p:nvPr>
            <p:ph type="title"/>
          </p:nvPr>
        </p:nvSpPr>
        <p:spPr/>
        <p:txBody>
          <a:bodyPr/>
          <a:lstStyle/>
          <a:p>
            <a:r>
              <a:rPr lang="fr-FR" dirty="0"/>
              <a:t>DE LA LOI INFORMATIQUE ET LIBERTÉS AU RGPD</a:t>
            </a:r>
          </a:p>
        </p:txBody>
      </p:sp>
      <p:sp>
        <p:nvSpPr>
          <p:cNvPr id="3" name="Espace réservé du contenu 2">
            <a:extLst>
              <a:ext uri="{FF2B5EF4-FFF2-40B4-BE49-F238E27FC236}">
                <a16:creationId xmlns:a16="http://schemas.microsoft.com/office/drawing/2014/main" id="{0C0E50D5-14CB-514C-8031-C6E8FF24B449}"/>
              </a:ext>
            </a:extLst>
          </p:cNvPr>
          <p:cNvSpPr>
            <a:spLocks noGrp="1"/>
          </p:cNvSpPr>
          <p:nvPr>
            <p:ph sz="quarter" idx="13"/>
          </p:nvPr>
        </p:nvSpPr>
        <p:spPr>
          <a:xfrm>
            <a:off x="913774" y="2367092"/>
            <a:ext cx="10363826" cy="3872391"/>
          </a:xfrm>
        </p:spPr>
        <p:txBody>
          <a:bodyPr>
            <a:noAutofit/>
          </a:bodyPr>
          <a:lstStyle/>
          <a:p>
            <a:r>
              <a:rPr lang="fr-FR" sz="2400" dirty="0"/>
              <a:t>Ce nouveau règlement européen s’inscrit dans la continuité de la Loi française Informatique et Libertés de 1978 et renforce le contrôle par les citoyens de l’utilisation qui peut être faite des données les concernant (ET PAS SEULEMENT LES TRAITEMENTS INFORMATIQUES)</a:t>
            </a:r>
          </a:p>
          <a:p>
            <a:r>
              <a:rPr lang="fr-FR" sz="2400" dirty="0"/>
              <a:t>Il harmonise les règles en Europe ET VISE LE </a:t>
            </a:r>
            <a:r>
              <a:rPr lang="fr-FR" sz="2400" dirty="0" err="1"/>
              <a:t>déveloPpeMENT</a:t>
            </a:r>
            <a:r>
              <a:rPr lang="fr-FR" sz="2400" dirty="0"/>
              <a:t> DES activités numériques au sein de l’UE en se fondant sur la confiance des utilisateurs.</a:t>
            </a:r>
          </a:p>
        </p:txBody>
      </p:sp>
      <p:pic>
        <p:nvPicPr>
          <p:cNvPr id="4" name="Image 3">
            <a:extLst>
              <a:ext uri="{FF2B5EF4-FFF2-40B4-BE49-F238E27FC236}">
                <a16:creationId xmlns:a16="http://schemas.microsoft.com/office/drawing/2014/main" id="{1258B5C8-F28C-7E4C-AE6E-E8498275785D}"/>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484239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B8CF9-839A-8740-8994-9FFADAD84080}"/>
              </a:ext>
            </a:extLst>
          </p:cNvPr>
          <p:cNvSpPr>
            <a:spLocks noGrp="1"/>
          </p:cNvSpPr>
          <p:nvPr>
            <p:ph type="title"/>
          </p:nvPr>
        </p:nvSpPr>
        <p:spPr/>
        <p:txBody>
          <a:bodyPr/>
          <a:lstStyle/>
          <a:p>
            <a:r>
              <a:rPr lang="fr-FR" dirty="0"/>
              <a:t>DE LA LOI INFORMATIQUE ET LIBERTÉS AU RGPD</a:t>
            </a:r>
          </a:p>
        </p:txBody>
      </p:sp>
      <p:sp>
        <p:nvSpPr>
          <p:cNvPr id="3" name="Espace réservé du contenu 2">
            <a:extLst>
              <a:ext uri="{FF2B5EF4-FFF2-40B4-BE49-F238E27FC236}">
                <a16:creationId xmlns:a16="http://schemas.microsoft.com/office/drawing/2014/main" id="{414A9C81-0D99-AB45-9804-FC03A40A8E13}"/>
              </a:ext>
            </a:extLst>
          </p:cNvPr>
          <p:cNvSpPr>
            <a:spLocks noGrp="1"/>
          </p:cNvSpPr>
          <p:nvPr>
            <p:ph sz="quarter" idx="13"/>
          </p:nvPr>
        </p:nvSpPr>
        <p:spPr/>
        <p:txBody>
          <a:bodyPr/>
          <a:lstStyle/>
          <a:p>
            <a:r>
              <a:rPr lang="fr-FR" sz="2400" b="1" dirty="0"/>
              <a:t>Qui est concerné par le RGPD ?</a:t>
            </a:r>
          </a:p>
          <a:p>
            <a:pPr marL="0" indent="0">
              <a:buNone/>
            </a:pPr>
            <a:endParaRPr lang="fr-FR" sz="2400" b="1" dirty="0"/>
          </a:p>
          <a:p>
            <a:pPr lvl="1"/>
            <a:r>
              <a:rPr lang="fr-FR" b="1" dirty="0"/>
              <a:t>Tout organisme quels que soient sa taille, son pays d’implantation et son activité, peut être concerné.</a:t>
            </a:r>
          </a:p>
          <a:p>
            <a:pPr marL="0" indent="0">
              <a:buNone/>
            </a:pPr>
            <a:endParaRPr lang="fr-FR" dirty="0"/>
          </a:p>
          <a:p>
            <a:pPr lvl="1"/>
            <a:r>
              <a:rPr lang="fr-FR" dirty="0"/>
              <a:t>le RGPD s’applique à toute organisation, </a:t>
            </a:r>
            <a:r>
              <a:rPr lang="fr-FR" b="1" dirty="0"/>
              <a:t>publique et privée</a:t>
            </a:r>
            <a:r>
              <a:rPr lang="fr-FR" dirty="0"/>
              <a:t>, </a:t>
            </a:r>
            <a:r>
              <a:rPr lang="fr-FR" b="1" dirty="0"/>
              <a:t>qui traite des données personnelles pour son compte ou </a:t>
            </a:r>
            <a:r>
              <a:rPr lang="fr-FR" b="1" dirty="0" err="1"/>
              <a:t>noN</a:t>
            </a:r>
            <a:endParaRPr lang="fr-FR" dirty="0"/>
          </a:p>
        </p:txBody>
      </p:sp>
      <p:pic>
        <p:nvPicPr>
          <p:cNvPr id="4" name="Image 3">
            <a:extLst>
              <a:ext uri="{FF2B5EF4-FFF2-40B4-BE49-F238E27FC236}">
                <a16:creationId xmlns:a16="http://schemas.microsoft.com/office/drawing/2014/main" id="{B9D1B94E-6972-F54D-980D-A279FAA3EFB6}"/>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251359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ECD234-7AE9-364A-A1AA-FDB48FCF1A78}"/>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9DC769F6-9240-FD4E-9BAB-19C214A2F971}"/>
              </a:ext>
            </a:extLst>
          </p:cNvPr>
          <p:cNvPicPr>
            <a:picLocks noGrp="1" noChangeAspect="1"/>
          </p:cNvPicPr>
          <p:nvPr>
            <p:ph sz="quarter" idx="13"/>
          </p:nvPr>
        </p:nvPicPr>
        <p:blipFill>
          <a:blip r:embed="rId2"/>
          <a:stretch>
            <a:fillRect/>
          </a:stretch>
        </p:blipFill>
        <p:spPr>
          <a:xfrm>
            <a:off x="139148" y="0"/>
            <a:ext cx="12205252" cy="6858001"/>
          </a:xfrm>
          <a:prstGeom prst="rect">
            <a:avLst/>
          </a:prstGeom>
        </p:spPr>
      </p:pic>
    </p:spTree>
    <p:extLst>
      <p:ext uri="{BB962C8B-B14F-4D97-AF65-F5344CB8AC3E}">
        <p14:creationId xmlns:p14="http://schemas.microsoft.com/office/powerpoint/2010/main" val="1919973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455388-9F12-1A4F-891F-E09906757D23}"/>
              </a:ext>
            </a:extLst>
          </p:cNvPr>
          <p:cNvSpPr>
            <a:spLocks noGrp="1"/>
          </p:cNvSpPr>
          <p:nvPr>
            <p:ph type="title"/>
          </p:nvPr>
        </p:nvSpPr>
        <p:spPr/>
        <p:txBody>
          <a:bodyPr/>
          <a:lstStyle/>
          <a:p>
            <a:r>
              <a:rPr lang="fr-FR" b="1" dirty="0"/>
              <a:t>Qu'est-ce qu'une </a:t>
            </a:r>
            <a:r>
              <a:rPr lang="fr-FR" b="1" dirty="0" err="1"/>
              <a:t>donnée</a:t>
            </a:r>
            <a:r>
              <a:rPr lang="fr-FR" b="1" dirty="0"/>
              <a:t> personnelle ? </a:t>
            </a:r>
            <a:br>
              <a:rPr lang="fr-FR" dirty="0"/>
            </a:br>
            <a:endParaRPr lang="fr-FR" dirty="0"/>
          </a:p>
        </p:txBody>
      </p:sp>
      <p:sp>
        <p:nvSpPr>
          <p:cNvPr id="3" name="Espace réservé du contenu 2">
            <a:extLst>
              <a:ext uri="{FF2B5EF4-FFF2-40B4-BE49-F238E27FC236}">
                <a16:creationId xmlns:a16="http://schemas.microsoft.com/office/drawing/2014/main" id="{6F602616-816C-3F4E-AED9-E81929A958DB}"/>
              </a:ext>
            </a:extLst>
          </p:cNvPr>
          <p:cNvSpPr>
            <a:spLocks noGrp="1"/>
          </p:cNvSpPr>
          <p:nvPr>
            <p:ph sz="quarter" idx="13"/>
          </p:nvPr>
        </p:nvSpPr>
        <p:spPr/>
        <p:txBody>
          <a:bodyPr>
            <a:normAutofit/>
          </a:bodyPr>
          <a:lstStyle/>
          <a:p>
            <a:r>
              <a:rPr lang="fr-FR" dirty="0"/>
              <a:t>La notion de « </a:t>
            </a:r>
            <a:r>
              <a:rPr lang="fr-FR" dirty="0" err="1"/>
              <a:t>données</a:t>
            </a:r>
            <a:r>
              <a:rPr lang="fr-FR" dirty="0"/>
              <a:t> personnelles » est à comprendre de </a:t>
            </a:r>
            <a:r>
              <a:rPr lang="fr-FR" dirty="0" err="1"/>
              <a:t>façon</a:t>
            </a:r>
            <a:r>
              <a:rPr lang="fr-FR" dirty="0"/>
              <a:t> </a:t>
            </a:r>
            <a:r>
              <a:rPr lang="fr-FR" dirty="0" err="1"/>
              <a:t>très</a:t>
            </a:r>
            <a:r>
              <a:rPr lang="fr-FR" dirty="0"/>
              <a:t> large </a:t>
            </a:r>
          </a:p>
          <a:p>
            <a:pPr marL="0" indent="0">
              <a:buNone/>
            </a:pPr>
            <a:endParaRPr lang="fr-FR" dirty="0"/>
          </a:p>
          <a:p>
            <a:r>
              <a:rPr lang="fr-FR" dirty="0"/>
              <a:t>Une « </a:t>
            </a:r>
            <a:r>
              <a:rPr lang="fr-FR" dirty="0" err="1"/>
              <a:t>donnée</a:t>
            </a:r>
            <a:r>
              <a:rPr lang="fr-FR" dirty="0"/>
              <a:t> personnelle » est  Toute information identifiant directement ou indirectement une personne physique (ex. nom, no d’immatriculation, no de téléphone, photographie, date de naissance, commune de résidence, empreinte digitale...).</a:t>
            </a:r>
          </a:p>
          <a:p>
            <a:endParaRPr lang="fr-FR" dirty="0"/>
          </a:p>
        </p:txBody>
      </p:sp>
      <p:pic>
        <p:nvPicPr>
          <p:cNvPr id="4" name="Image 3">
            <a:extLst>
              <a:ext uri="{FF2B5EF4-FFF2-40B4-BE49-F238E27FC236}">
                <a16:creationId xmlns:a16="http://schemas.microsoft.com/office/drawing/2014/main" id="{16879344-610F-4248-9FA0-2BAB44F08E94}"/>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1256677912"/>
      </p:ext>
    </p:extLst>
  </p:cSld>
  <p:clrMapOvr>
    <a:masterClrMapping/>
  </p:clrMapOvr>
</p:sld>
</file>

<file path=ppt/theme/theme1.xml><?xml version="1.0" encoding="utf-8"?>
<a:theme xmlns:a="http://schemas.openxmlformats.org/drawingml/2006/main" name="Ronds dans l’eau">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Ronds dans l’eau</Template>
  <TotalTime>4111</TotalTime>
  <Words>1087</Words>
  <Application>Microsoft Macintosh PowerPoint</Application>
  <PresentationFormat>Grand écran</PresentationFormat>
  <Paragraphs>121</Paragraphs>
  <Slides>27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27</vt:i4>
      </vt:variant>
    </vt:vector>
  </HeadingPairs>
  <TitlesOfParts>
    <vt:vector size="31" baseType="lpstr">
      <vt:lpstr>Arial</vt:lpstr>
      <vt:lpstr>Calibri</vt:lpstr>
      <vt:lpstr>Tw Cen MT</vt:lpstr>
      <vt:lpstr>Ronds dans l’eau</vt:lpstr>
      <vt:lpstr>RGPD et confidentialité des données</vt:lpstr>
      <vt:lpstr>Plan</vt:lpstr>
      <vt:lpstr>DE LA LOI INFORMATIQUE ET LIBERTÉS AU RGPD</vt:lpstr>
      <vt:lpstr>DE LA LOI INFORMATIQUE ET LIBERTÉS AU RGPD</vt:lpstr>
      <vt:lpstr>DE LA LOI INFORMATIQUE ET LIBERTÉS AU RGPD</vt:lpstr>
      <vt:lpstr>DE LA LOI INFORMATIQUE ET LIBERTÉS AU RGPD</vt:lpstr>
      <vt:lpstr>DE LA LOI INFORMATIQUE ET LIBERTÉS AU RGPD</vt:lpstr>
      <vt:lpstr>Présentation PowerPoint</vt:lpstr>
      <vt:lpstr>Qu'est-ce qu'une donnée personnelle ?  </vt:lpstr>
      <vt:lpstr>Qu'est-ce qu'une donnée personnelle ?  </vt:lpstr>
      <vt:lpstr>Qu'est-ce qu'une donnée personnelle ?  </vt:lpstr>
      <vt:lpstr>Qu'est-ce qu'une donnée personnelle ? </vt:lpstr>
      <vt:lpstr>Qu’est-ce qu’un traitement de données personnelles ?</vt:lpstr>
      <vt:lpstr>Qu’est-ce qu’un traitement de données personnelles ?</vt:lpstr>
      <vt:lpstr>Qu’est-ce qu’un traitement de données personnelles ?</vt:lpstr>
      <vt:lpstr>QUI EST RESPONSABLE DU TRAITEMENT ?</vt:lpstr>
      <vt:lpstr>Les bons réflexes de la protection des données personnelles </vt:lpstr>
      <vt:lpstr>Les bons réflexes de la protection des données personnelles</vt:lpstr>
      <vt:lpstr>Les bons réflexes de la protection des données personnelles</vt:lpstr>
      <vt:lpstr>Les bons réflexes de la protection des données personnelles</vt:lpstr>
      <vt:lpstr>Les bons réflexes de la protection des données personnelles</vt:lpstr>
      <vt:lpstr>Les bons réflexes de la protection des données personnelles</vt:lpstr>
      <vt:lpstr>Les bons réflexes de la protection des données personnelles</vt:lpstr>
      <vt:lpstr>Les bons réflexes de la protection des données personnelles</vt:lpstr>
      <vt:lpstr>Les bons réflexes de la protection des données personnelles</vt:lpstr>
      <vt:lpstr>Les bons réflexes de la protection des données personnelles</vt:lpstr>
      <vt:lpstr>MERCI DE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protection des données personnelles</dc:title>
  <dc:creator>Marie-Sophie DELAVENNE TISSIER</dc:creator>
  <cp:lastModifiedBy>Marie-Sophie DELAVENNE TISSIER</cp:lastModifiedBy>
  <cp:revision>31</cp:revision>
  <dcterms:created xsi:type="dcterms:W3CDTF">2018-11-23T19:28:14Z</dcterms:created>
  <dcterms:modified xsi:type="dcterms:W3CDTF">2019-10-05T19:07:02Z</dcterms:modified>
</cp:coreProperties>
</file>